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 id="2147483729" r:id="rId5"/>
    <p:sldMasterId id="2147483733" r:id="rId6"/>
    <p:sldMasterId id="2147483738" r:id="rId7"/>
    <p:sldMasterId id="2147483746" r:id="rId8"/>
    <p:sldMasterId id="2147483752" r:id="rId9"/>
    <p:sldMasterId id="2147483756" r:id="rId10"/>
    <p:sldMasterId id="2147483761" r:id="rId11"/>
    <p:sldMasterId id="2147483765" r:id="rId12"/>
    <p:sldMasterId id="2147483770" r:id="rId13"/>
    <p:sldMasterId id="2147483778" r:id="rId14"/>
    <p:sldMasterId id="2147483781" r:id="rId15"/>
    <p:sldMasterId id="2147483786" r:id="rId16"/>
  </p:sldMasterIdLst>
  <p:notesMasterIdLst>
    <p:notesMasterId r:id="rId65"/>
  </p:notesMasterIdLst>
  <p:sldIdLst>
    <p:sldId id="257" r:id="rId17"/>
    <p:sldId id="4345" r:id="rId18"/>
    <p:sldId id="740" r:id="rId19"/>
    <p:sldId id="4187" r:id="rId20"/>
    <p:sldId id="608" r:id="rId21"/>
    <p:sldId id="4162" r:id="rId22"/>
    <p:sldId id="645" r:id="rId23"/>
    <p:sldId id="4150" r:id="rId24"/>
    <p:sldId id="4157" r:id="rId25"/>
    <p:sldId id="4144" r:id="rId26"/>
    <p:sldId id="387" r:id="rId27"/>
    <p:sldId id="4332" r:id="rId28"/>
    <p:sldId id="4331" r:id="rId29"/>
    <p:sldId id="4271" r:id="rId30"/>
    <p:sldId id="4330" r:id="rId31"/>
    <p:sldId id="4320" r:id="rId32"/>
    <p:sldId id="4338" r:id="rId33"/>
    <p:sldId id="4339" r:id="rId34"/>
    <p:sldId id="1653" r:id="rId35"/>
    <p:sldId id="4342" r:id="rId36"/>
    <p:sldId id="4333" r:id="rId37"/>
    <p:sldId id="1655" r:id="rId38"/>
    <p:sldId id="4343" r:id="rId39"/>
    <p:sldId id="1649" r:id="rId40"/>
    <p:sldId id="1651" r:id="rId41"/>
    <p:sldId id="4337" r:id="rId42"/>
    <p:sldId id="4344" r:id="rId43"/>
    <p:sldId id="4304" r:id="rId44"/>
    <p:sldId id="4335" r:id="rId45"/>
    <p:sldId id="4313" r:id="rId46"/>
    <p:sldId id="4336" r:id="rId47"/>
    <p:sldId id="4178" r:id="rId48"/>
    <p:sldId id="4227" r:id="rId49"/>
    <p:sldId id="4317" r:id="rId50"/>
    <p:sldId id="4326" r:id="rId51"/>
    <p:sldId id="4327" r:id="rId52"/>
    <p:sldId id="4328" r:id="rId53"/>
    <p:sldId id="4329" r:id="rId54"/>
    <p:sldId id="4318" r:id="rId55"/>
    <p:sldId id="4324" r:id="rId56"/>
    <p:sldId id="4153" r:id="rId57"/>
    <p:sldId id="279" r:id="rId58"/>
    <p:sldId id="281" r:id="rId59"/>
    <p:sldId id="524" r:id="rId60"/>
    <p:sldId id="4323" r:id="rId61"/>
    <p:sldId id="526" r:id="rId62"/>
    <p:sldId id="463" r:id="rId63"/>
    <p:sldId id="285" r:id="rId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e Brousseau" initials="AB" lastIdx="1" clrIdx="0">
    <p:extLst>
      <p:ext uri="{19B8F6BF-5375-455C-9EA6-DF929625EA0E}">
        <p15:presenceInfo xmlns:p15="http://schemas.microsoft.com/office/powerpoint/2012/main" userId="db09e5b84c65d79c" providerId="Windows Live"/>
      </p:ext>
    </p:extLst>
  </p:cmAuthor>
  <p:cmAuthor id="2" name="Olvera, Chris@Energy" initials="OC" lastIdx="51" clrIdx="1">
    <p:extLst>
      <p:ext uri="{19B8F6BF-5375-455C-9EA6-DF929625EA0E}">
        <p15:presenceInfo xmlns:p15="http://schemas.microsoft.com/office/powerpoint/2012/main" userId="S::Chris.Olvera@energy.ca.gov::48e3295f-98d5-4bd9-b394-ed7dd35d5063" providerId="AD"/>
      </p:ext>
    </p:extLst>
  </p:cmAuthor>
  <p:cmAuthor id="3" name="Jay Madden" initials="JM" lastIdx="14" clrIdx="2">
    <p:extLst>
      <p:ext uri="{19B8F6BF-5375-455C-9EA6-DF929625EA0E}">
        <p15:presenceInfo xmlns:p15="http://schemas.microsoft.com/office/powerpoint/2012/main" userId="S::Jay.Madden@sce.com::e03ae195-e7bd-4c8d-8d86-03a881b0a0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A2"/>
    <a:srgbClr val="084795"/>
    <a:srgbClr val="081195"/>
    <a:srgbClr val="271EE2"/>
    <a:srgbClr val="2218F0"/>
    <a:srgbClr val="2121FF"/>
    <a:srgbClr val="0F0FDB"/>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A1346-D396-40B1-85E7-E253FE2C1718}" v="15" dt="2022-09-02T20:36:33.627"/>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0" autoAdjust="0"/>
    <p:restoredTop sz="84606" autoAdjust="0"/>
  </p:normalViewPr>
  <p:slideViewPr>
    <p:cSldViewPr snapToGrid="0" snapToObjects="1">
      <p:cViewPr varScale="1">
        <p:scale>
          <a:sx n="96" d="100"/>
          <a:sy n="96" d="100"/>
        </p:scale>
        <p:origin x="948" y="90"/>
      </p:cViewPr>
      <p:guideLst>
        <p:guide orient="horz" pos="2160"/>
        <p:guide pos="3840"/>
      </p:guideLst>
    </p:cSldViewPr>
  </p:slideViewPr>
  <p:notesTextViewPr>
    <p:cViewPr>
      <p:scale>
        <a:sx n="100" d="100"/>
        <a:sy n="100" d="100"/>
      </p:scale>
      <p:origin x="0" y="0"/>
    </p:cViewPr>
  </p:notesTextViewPr>
  <p:sorterViewPr>
    <p:cViewPr>
      <p:scale>
        <a:sx n="87" d="100"/>
        <a:sy n="87" d="100"/>
      </p:scale>
      <p:origin x="0" y="-4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vicent\Desktop\2021-07-07%20CEC%20Organiz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solidFill>
                  <a:schemeClr val="accent1">
                    <a:lumMod val="50000"/>
                  </a:schemeClr>
                </a:solidFill>
              </a:rPr>
              <a:t>Reduced Statewide</a:t>
            </a:r>
            <a:r>
              <a:rPr lang="en-US" sz="2800" b="1" baseline="0" dirty="0">
                <a:solidFill>
                  <a:schemeClr val="accent1">
                    <a:lumMod val="50000"/>
                  </a:schemeClr>
                </a:solidFill>
              </a:rPr>
              <a:t> </a:t>
            </a:r>
            <a:r>
              <a:rPr lang="en-US" sz="2800" b="1" dirty="0">
                <a:solidFill>
                  <a:schemeClr val="accent1">
                    <a:lumMod val="50000"/>
                  </a:schemeClr>
                </a:solidFill>
              </a:rPr>
              <a:t>Emissions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63500" cap="rnd">
              <a:solidFill>
                <a:schemeClr val="accent1">
                  <a:lumMod val="50000"/>
                </a:schemeClr>
              </a:solidFill>
              <a:round/>
            </a:ln>
            <a:effectLst/>
          </c:spPr>
          <c:marker>
            <c:symbol val="none"/>
          </c:marker>
          <c:cat>
            <c:numRef>
              <c:f>'2022 Savings'!$J$21:$J$40</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'2022 Savings'!$L$20:$L$40</c:f>
              <c:numCache>
                <c:formatCode>General</c:formatCode>
                <c:ptCount val="21"/>
                <c:pt idx="0">
                  <c:v>101.78400000000001</c:v>
                </c:pt>
                <c:pt idx="1">
                  <c:v>101.418402</c:v>
                </c:pt>
                <c:pt idx="2">
                  <c:v>101.05280399999999</c:v>
                </c:pt>
                <c:pt idx="3">
                  <c:v>100.687206</c:v>
                </c:pt>
                <c:pt idx="4">
                  <c:v>100.21392400000001</c:v>
                </c:pt>
                <c:pt idx="5">
                  <c:v>99.740641999999994</c:v>
                </c:pt>
                <c:pt idx="6">
                  <c:v>99.267359999999996</c:v>
                </c:pt>
                <c:pt idx="7">
                  <c:v>98.794077999999999</c:v>
                </c:pt>
                <c:pt idx="8">
                  <c:v>98.320796000000001</c:v>
                </c:pt>
                <c:pt idx="9">
                  <c:v>98.031778000000003</c:v>
                </c:pt>
                <c:pt idx="10">
                  <c:v>97.742760000000004</c:v>
                </c:pt>
                <c:pt idx="11">
                  <c:v>97.453742000000005</c:v>
                </c:pt>
                <c:pt idx="12">
                  <c:v>97.383916999999997</c:v>
                </c:pt>
                <c:pt idx="13">
                  <c:v>97.314092000000002</c:v>
                </c:pt>
                <c:pt idx="14">
                  <c:v>97.244266999999994</c:v>
                </c:pt>
                <c:pt idx="15">
                  <c:v>96.560760999999999</c:v>
                </c:pt>
                <c:pt idx="16">
                  <c:v>95.877255000000005</c:v>
                </c:pt>
                <c:pt idx="17">
                  <c:v>95.193748999999997</c:v>
                </c:pt>
                <c:pt idx="18">
                  <c:v>94.773021999999997</c:v>
                </c:pt>
                <c:pt idx="19">
                  <c:v>94.352294999999998</c:v>
                </c:pt>
                <c:pt idx="20">
                  <c:v>93.931567999999999</c:v>
                </c:pt>
              </c:numCache>
            </c:numRef>
          </c:val>
          <c:smooth val="0"/>
          <c:extLst>
            <c:ext xmlns:c16="http://schemas.microsoft.com/office/drawing/2014/chart" uri="{C3380CC4-5D6E-409C-BE32-E72D297353CC}">
              <c16:uniqueId val="{00000000-EC88-454F-94F2-4D9AAA83B3C9}"/>
            </c:ext>
          </c:extLst>
        </c:ser>
        <c:dLbls>
          <c:showLegendKey val="0"/>
          <c:showVal val="0"/>
          <c:showCatName val="0"/>
          <c:showSerName val="0"/>
          <c:showPercent val="0"/>
          <c:showBubbleSize val="0"/>
        </c:dLbls>
        <c:smooth val="0"/>
        <c:axId val="268504992"/>
        <c:axId val="2138624144"/>
      </c:lineChart>
      <c:catAx>
        <c:axId val="26850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accent1">
                    <a:lumMod val="50000"/>
                  </a:schemeClr>
                </a:solidFill>
                <a:latin typeface="+mn-lt"/>
                <a:ea typeface="+mn-ea"/>
                <a:cs typeface="+mn-cs"/>
              </a:defRPr>
            </a:pPr>
            <a:endParaRPr lang="en-US"/>
          </a:p>
        </c:txPr>
        <c:crossAx val="2138624144"/>
        <c:crosses val="autoZero"/>
        <c:auto val="1"/>
        <c:lblAlgn val="ctr"/>
        <c:lblOffset val="100"/>
        <c:noMultiLvlLbl val="0"/>
      </c:catAx>
      <c:valAx>
        <c:axId val="213862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000" b="1" dirty="0">
                    <a:solidFill>
                      <a:schemeClr val="accent1">
                        <a:lumMod val="50000"/>
                      </a:schemeClr>
                    </a:solidFill>
                    <a:latin typeface="+mn-lt"/>
                  </a:rPr>
                  <a:t>GHG Emissions                   (Million Metric Tons </a:t>
                </a:r>
                <a:r>
                  <a:rPr lang="en-US" sz="2000" b="1" dirty="0" err="1">
                    <a:solidFill>
                      <a:schemeClr val="accent1">
                        <a:lumMod val="50000"/>
                      </a:schemeClr>
                    </a:solidFill>
                    <a:latin typeface="+mn-lt"/>
                  </a:rPr>
                  <a:t>CO</a:t>
                </a:r>
                <a:r>
                  <a:rPr lang="en-US" sz="2000" b="1" dirty="0" err="1">
                    <a:solidFill>
                      <a:schemeClr val="accent1">
                        <a:lumMod val="50000"/>
                      </a:schemeClr>
                    </a:solidFill>
                    <a:latin typeface="+mn-lt"/>
                    <a:cs typeface="Calibri" panose="020F0502020204030204" pitchFamily="34" charset="0"/>
                  </a:rPr>
                  <a:t>₂e</a:t>
                </a:r>
                <a:r>
                  <a:rPr lang="en-US" sz="2000" b="1" dirty="0">
                    <a:solidFill>
                      <a:schemeClr val="accent1">
                        <a:lumMod val="50000"/>
                      </a:schemeClr>
                    </a:solidFill>
                    <a:latin typeface="+mn-lt"/>
                    <a:cs typeface="Calibri" panose="020F0502020204030204" pitchFamily="34" charset="0"/>
                  </a:rPr>
                  <a:t>)</a:t>
                </a:r>
                <a:endParaRPr lang="en-US" sz="2000" b="1" dirty="0">
                  <a:solidFill>
                    <a:schemeClr val="accent1">
                      <a:lumMod val="50000"/>
                    </a:schemeClr>
                  </a:solidFill>
                  <a:latin typeface="+mn-lt"/>
                </a:endParaRP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accent1">
                    <a:lumMod val="50000"/>
                  </a:schemeClr>
                </a:solidFill>
                <a:latin typeface="+mn-lt"/>
                <a:ea typeface="+mn-ea"/>
                <a:cs typeface="+mn-cs"/>
              </a:defRPr>
            </a:pPr>
            <a:endParaRPr lang="en-US"/>
          </a:p>
        </c:txPr>
        <c:crossAx val="268504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2-09-01T14:41:23.103" idx="6">
    <p:pos x="3500" y="1584"/>
    <p:text>How?</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09-01T15:48:01.729" idx="10">
    <p:pos x="1071" y="3218"/>
    <p:text>Where are testing requirements specified?</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2-09-01T15:17:29.537" idx="8">
    <p:pos x="10" y="10"/>
    <p:text>These are in the past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0BBBC34-1609-2F4B-B1B4-CA762E9FB424}" type="datetimeFigureOut">
              <a:rPr lang="en-US" smtClean="0"/>
              <a:t>9/13/2022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B67BDF7-E776-6644-B0FD-0131F7606DCF}" type="slidenum">
              <a:rPr lang="en-US" smtClean="0"/>
              <a:t>‹#›</a:t>
            </a:fld>
            <a:endParaRPr lang="en-US"/>
          </a:p>
        </p:txBody>
      </p:sp>
    </p:spTree>
    <p:extLst>
      <p:ext uri="{BB962C8B-B14F-4D97-AF65-F5344CB8AC3E}">
        <p14:creationId xmlns:p14="http://schemas.microsoft.com/office/powerpoint/2010/main" val="3473924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1</a:t>
            </a:fld>
            <a:endParaRPr lang="en-US"/>
          </a:p>
        </p:txBody>
      </p:sp>
    </p:spTree>
    <p:extLst>
      <p:ext uri="{BB962C8B-B14F-4D97-AF65-F5344CB8AC3E}">
        <p14:creationId xmlns:p14="http://schemas.microsoft.com/office/powerpoint/2010/main" val="104705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Heat pump baseline for certain spaces </a:t>
            </a:r>
          </a:p>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12</a:t>
            </a:fld>
            <a:endParaRPr lang="en-US"/>
          </a:p>
        </p:txBody>
      </p:sp>
    </p:spTree>
    <p:extLst>
      <p:ext uri="{BB962C8B-B14F-4D97-AF65-F5344CB8AC3E}">
        <p14:creationId xmlns:p14="http://schemas.microsoft.com/office/powerpoint/2010/main" val="3931724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*Heat pump exceptions to the above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Low-Rise MF for CZ16 – Standard is A/C w/ Furnace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High-Rise MF for CZ1 &amp; CZ16 – Standard is Dual-Fuel Heap Pump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Schools for CZ 2-15 – Standard is both HPWH + HPSH, schools less than 4-stories and less than 25,000SF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13</a:t>
            </a:fld>
            <a:endParaRPr lang="en-US"/>
          </a:p>
        </p:txBody>
      </p:sp>
    </p:spTree>
    <p:extLst>
      <p:ext uri="{BB962C8B-B14F-4D97-AF65-F5344CB8AC3E}">
        <p14:creationId xmlns:p14="http://schemas.microsoft.com/office/powerpoint/2010/main" val="1725717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 to 15-Day Language document to see what was added or changed.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67BDF7-E776-6644-B0FD-0131F7606DC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09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Tested to confirm ability to be in 10%</a:t>
            </a:r>
          </a:p>
        </p:txBody>
      </p:sp>
      <p:sp>
        <p:nvSpPr>
          <p:cNvPr id="4" name="Slide Number Placeholder 3"/>
          <p:cNvSpPr>
            <a:spLocks noGrp="1"/>
          </p:cNvSpPr>
          <p:nvPr>
            <p:ph type="sldNum" sz="quarter" idx="5"/>
          </p:nvPr>
        </p:nvSpPr>
        <p:spPr/>
        <p:txBody>
          <a:bodyPr/>
          <a:lstStyle/>
          <a:p>
            <a:fld id="{0B67BDF7-E776-6644-B0FD-0131F7606DCF}" type="slidenum">
              <a:rPr lang="en-US" smtClean="0"/>
              <a:t>15</a:t>
            </a:fld>
            <a:endParaRPr lang="en-US"/>
          </a:p>
        </p:txBody>
      </p:sp>
    </p:spTree>
    <p:extLst>
      <p:ext uri="{BB962C8B-B14F-4D97-AF65-F5344CB8AC3E}">
        <p14:creationId xmlns:p14="http://schemas.microsoft.com/office/powerpoint/2010/main" val="891410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Tahoma" panose="020B0604030504040204" pitchFamily="34" charset="0"/>
                <a:cs typeface="Calibri" panose="020F0502020204030204" pitchFamily="34" charset="0"/>
              </a:rPr>
              <a:t>Section: NA 7.5.4 – ECONOMIZER CONTROLS AND EXHAUST AIR HEAT RECOVERY</a:t>
            </a:r>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16</a:t>
            </a:fld>
            <a:endParaRPr lang="en-US"/>
          </a:p>
        </p:txBody>
      </p:sp>
    </p:spTree>
    <p:extLst>
      <p:ext uri="{BB962C8B-B14F-4D97-AF65-F5344CB8AC3E}">
        <p14:creationId xmlns:p14="http://schemas.microsoft.com/office/powerpoint/2010/main" val="173562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13" indent="-163513">
              <a:buFontTx/>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463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13" indent="-163513">
              <a:buFontTx/>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93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a:pPr>
            <a:r>
              <a:rPr lang="en-US" sz="3600" b="1" dirty="0">
                <a:latin typeface="Calibri" panose="020F0502020204030204" pitchFamily="34" charset="0"/>
                <a:ea typeface="Tahoma" panose="020B0604030504040204" pitchFamily="34" charset="0"/>
                <a:cs typeface="Calibri" panose="020F0502020204030204" pitchFamily="34" charset="0"/>
              </a:rPr>
              <a:t>Section: 140.4(q)– PRESCRIPTIVE </a:t>
            </a:r>
            <a:endParaRPr lang="en-US" sz="3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r>
              <a:rPr lang="en-US" sz="3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New section for Exhaust Air Heat Recovery</a:t>
            </a:r>
          </a:p>
          <a:p>
            <a:pPr lvl="1">
              <a:lnSpc>
                <a:spcPct val="120000"/>
              </a:lnSpc>
              <a:defRPr/>
            </a:pPr>
            <a:r>
              <a:rPr lang="en-US" sz="3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Look up tables added to determine if requirements are applicable</a:t>
            </a:r>
          </a:p>
          <a:p>
            <a:pPr lvl="1">
              <a:lnSpc>
                <a:spcPct val="120000"/>
              </a:lnSpc>
              <a:defRPr/>
            </a:pPr>
            <a:r>
              <a:rPr lang="en-US" sz="3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Similar requirements to ASHRAE 90.1</a:t>
            </a:r>
          </a:p>
          <a:p>
            <a:pPr lvl="2">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Energy recovery ratio requirements</a:t>
            </a:r>
          </a:p>
          <a:p>
            <a:pPr lvl="2">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Energy recovery bypass or control to disable energy recovery to directly economize</a:t>
            </a:r>
          </a:p>
          <a:p>
            <a:pPr lvl="3">
              <a:lnSpc>
                <a:spcPct val="120000"/>
              </a:lnSpc>
              <a:defRPr/>
            </a:pPr>
            <a:r>
              <a:rPr lang="en-US" sz="2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Exception for DOAS capable of shutting off when a space conditioning system meets economizer requirements</a:t>
            </a:r>
          </a:p>
          <a:p>
            <a:pPr lvl="1">
              <a:lnSpc>
                <a:spcPct val="120000"/>
              </a:lnSpc>
              <a:defRPr/>
            </a:pPr>
            <a:r>
              <a:rPr lang="en-US" sz="3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Applies to non-critical healthcare facilities</a:t>
            </a:r>
          </a:p>
          <a:p>
            <a:pPr marL="163513" indent="-163513">
              <a:buFontTx/>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717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defRPr/>
            </a:pPr>
            <a:r>
              <a:rPr lang="en-US" sz="3600" b="1" dirty="0">
                <a:latin typeface="Calibri" panose="020F0502020204030204" pitchFamily="34" charset="0"/>
                <a:ea typeface="Tahoma" panose="020B0604030504040204" pitchFamily="34" charset="0"/>
                <a:cs typeface="Calibri" panose="020F0502020204030204" pitchFamily="34" charset="0"/>
              </a:rPr>
              <a:t>Section: 140.4(q)– PRESCRIPTIVE </a:t>
            </a:r>
            <a:endParaRPr lang="en-US" sz="3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r>
              <a:rPr lang="en-US" sz="3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Exceptions</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Lab and Factory Exhaust systems in Covered Processes</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Spaces that are not cooled and heated to &lt; 60degF</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Where 60 percent of outdoor air is provided from site-recovered energy in CZ 16</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Sensible recovery ratio at heating design conditions for CZ 15 and CZ 1</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Exhaust airflow rates &lt;75% of design OA rate used for another energy recovery system, or not allowed by CMC, or class 4 air. </a:t>
            </a:r>
          </a:p>
          <a:p>
            <a:pPr lvl="1">
              <a:lnSpc>
                <a:spcPct val="120000"/>
              </a:lnSpc>
              <a:defRPr/>
            </a:pP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Systems that operate less than 20 </a:t>
            </a:r>
            <a:r>
              <a:rPr lang="en-US" sz="2800" dirty="0" err="1">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hrs</a:t>
            </a:r>
            <a:r>
              <a:rPr lang="en-US" sz="2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 / week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80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21</a:t>
            </a:fld>
            <a:endParaRPr lang="en-US"/>
          </a:p>
        </p:txBody>
      </p:sp>
    </p:spTree>
    <p:extLst>
      <p:ext uri="{BB962C8B-B14F-4D97-AF65-F5344CB8AC3E}">
        <p14:creationId xmlns:p14="http://schemas.microsoft.com/office/powerpoint/2010/main" val="236747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2</a:t>
            </a:fld>
            <a:endParaRPr lang="en-US"/>
          </a:p>
        </p:txBody>
      </p:sp>
    </p:spTree>
    <p:extLst>
      <p:ext uri="{BB962C8B-B14F-4D97-AF65-F5344CB8AC3E}">
        <p14:creationId xmlns:p14="http://schemas.microsoft.com/office/powerpoint/2010/main" val="2077056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120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13" indent="-163513">
              <a:buFontTx/>
              <a:buChar char="-"/>
              <a:defRPr/>
            </a:pPr>
            <a:r>
              <a:rPr lang="en-US" sz="1200" b="1" dirty="0">
                <a:latin typeface="Calibri" panose="020F0502020204030204" pitchFamily="34" charset="0"/>
                <a:ea typeface="Tahoma" panose="020B0604030504040204" pitchFamily="34" charset="0"/>
                <a:cs typeface="Calibri" panose="020F0502020204030204" pitchFamily="34" charset="0"/>
              </a:rPr>
              <a:t>Section:120.10</a:t>
            </a:r>
            <a:r>
              <a:rPr lang="x-none" sz="1200" b="1" dirty="0">
                <a:latin typeface="Calibri" panose="020F0502020204030204" pitchFamily="34" charset="0"/>
                <a:ea typeface="Tahoma" panose="020B0604030504040204" pitchFamily="34" charset="0"/>
                <a:cs typeface="Calibri" panose="020F0502020204030204" pitchFamily="34" charset="0"/>
              </a:rPr>
              <a:t>–</a:t>
            </a:r>
            <a:r>
              <a:rPr lang="en-US" sz="1200" b="1" dirty="0">
                <a:latin typeface="Calibri" panose="020F0502020204030204" pitchFamily="34" charset="0"/>
                <a:ea typeface="Tahoma" panose="020B0604030504040204" pitchFamily="34" charset="0"/>
                <a:cs typeface="Calibri" panose="020F0502020204030204" pitchFamily="34" charset="0"/>
              </a:rPr>
              <a:t>MANDATORY REQUIREMENTS FOR FANS</a:t>
            </a:r>
            <a:endParaRPr lang="en-US" dirty="0"/>
          </a:p>
          <a:p>
            <a:pPr marL="163513" marR="0" lvl="0" indent="-163513" algn="l" defTabSz="457200" rtl="0" eaLnBrk="1" fontAlgn="auto" latinLnBrk="0" hangingPunct="1">
              <a:lnSpc>
                <a:spcPct val="100000"/>
              </a:lnSpc>
              <a:spcBef>
                <a:spcPts val="0"/>
              </a:spcBef>
              <a:spcAft>
                <a:spcPts val="0"/>
              </a:spcAft>
              <a:buClrTx/>
              <a:buSzTx/>
              <a:buFontTx/>
              <a:buChar char="-"/>
              <a:tabLst/>
              <a:defRPr/>
            </a:pPr>
            <a:r>
              <a:rPr lang="en-US" sz="1200" b="1" dirty="0">
                <a:solidFill>
                  <a:schemeClr val="tx2"/>
                </a:solidFill>
                <a:latin typeface="+mj-lt"/>
                <a:ea typeface="Tahoma" panose="020B0604030504040204" pitchFamily="34" charset="0"/>
                <a:cs typeface="Tahoma" panose="020B0604030504040204" pitchFamily="34" charset="0"/>
              </a:rPr>
              <a:t>Fan Energy Index</a:t>
            </a:r>
          </a:p>
          <a:p>
            <a:pPr marL="163513" indent="-163513">
              <a:buFontTx/>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78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dirty="0"/>
              <a:t>-Seal Class A – everything must be sealed, joints, seams, duct wall penetrations. </a:t>
            </a:r>
          </a:p>
          <a:p>
            <a:pPr marL="0" indent="0">
              <a:buFontTx/>
              <a:buNone/>
              <a:defRPr/>
            </a:pPr>
            <a:r>
              <a:rPr lang="en-US" dirty="0"/>
              <a:t>-Duct sealing section 140.4(l) is now mandatory in 120.4(g)</a:t>
            </a:r>
          </a:p>
          <a:p>
            <a:pPr marL="0" indent="0">
              <a:buFontTx/>
              <a:buNone/>
              <a:defRPr/>
            </a:pPr>
            <a:r>
              <a:rPr lang="en-US" dirty="0"/>
              <a:t>	- not healthcare, duct provides conditioned air, space conditioning systems serves &lt;5k sq ft, surface area of ducts outdoors or in unconditioned space combined is &gt;25% of the surface area of total system </a:t>
            </a:r>
          </a:p>
          <a:p>
            <a:pPr marL="0" indent="0">
              <a:buFontTx/>
              <a:buNone/>
              <a:defRPr/>
            </a:pPr>
            <a:r>
              <a:rPr lang="en-US" dirty="0"/>
              <a:t>	- ducts that do not follow this, will be tested by CMC 603.10.1 (SMACNA duct leakage testing)</a:t>
            </a:r>
          </a:p>
          <a:p>
            <a:pPr marL="0" indent="0">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209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140.4(k)8</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Condensing gas water heater needs the inlet water temperature at a certain range to operate optimally.  If the incoming water is too hot, it might be outside the condensing range and you lose a lot of the efficiency. The requirement is to ensure the system operates optimally, therefore the 120F limit and the 20%.  This requirement is taken almost verbatim from 90.1.</a:t>
            </a:r>
          </a:p>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26</a:t>
            </a:fld>
            <a:endParaRPr lang="en-US"/>
          </a:p>
        </p:txBody>
      </p:sp>
    </p:spTree>
    <p:extLst>
      <p:ext uri="{BB962C8B-B14F-4D97-AF65-F5344CB8AC3E}">
        <p14:creationId xmlns:p14="http://schemas.microsoft.com/office/powerpoint/2010/main" val="143639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p:spPr>
        <p:txBody>
          <a:bodyPr/>
          <a:lstStyle/>
          <a:p>
            <a:endParaRPr lang="en-US" altLang="en-US">
              <a:latin typeface="Times New Roman" pitchFamily="18" charset="0"/>
            </a:endParaRPr>
          </a:p>
        </p:txBody>
      </p:sp>
      <p:sp>
        <p:nvSpPr>
          <p:cNvPr id="71684" name="Slide Number Placeholder 3"/>
          <p:cNvSpPr>
            <a:spLocks noGrp="1"/>
          </p:cNvSpPr>
          <p:nvPr>
            <p:ph type="sldNum" sz="quarter" idx="5"/>
          </p:nvPr>
        </p:nvSpPr>
        <p:spPr>
          <a:noFill/>
        </p:spPr>
        <p:txBody>
          <a:bodyPr/>
          <a:lstStyle>
            <a:lvl1pPr>
              <a:defRPr sz="3800">
                <a:solidFill>
                  <a:srgbClr val="3399FF"/>
                </a:solidFill>
                <a:latin typeface="Times" pitchFamily="18" charset="0"/>
              </a:defRPr>
            </a:lvl1pPr>
            <a:lvl2pPr marL="785329" indent="-302049">
              <a:defRPr sz="3800">
                <a:solidFill>
                  <a:srgbClr val="3399FF"/>
                </a:solidFill>
                <a:latin typeface="Times" pitchFamily="18" charset="0"/>
              </a:defRPr>
            </a:lvl2pPr>
            <a:lvl3pPr marL="1208199" indent="-241639">
              <a:defRPr sz="3800">
                <a:solidFill>
                  <a:srgbClr val="3399FF"/>
                </a:solidFill>
                <a:latin typeface="Times" pitchFamily="18" charset="0"/>
              </a:defRPr>
            </a:lvl3pPr>
            <a:lvl4pPr marL="1691477" indent="-241639">
              <a:defRPr sz="3800">
                <a:solidFill>
                  <a:srgbClr val="3399FF"/>
                </a:solidFill>
                <a:latin typeface="Times" pitchFamily="18" charset="0"/>
              </a:defRPr>
            </a:lvl4pPr>
            <a:lvl5pPr marL="2174758" indent="-241639">
              <a:defRPr sz="3800">
                <a:solidFill>
                  <a:srgbClr val="3399FF"/>
                </a:solidFill>
                <a:latin typeface="Times" pitchFamily="18" charset="0"/>
              </a:defRPr>
            </a:lvl5pPr>
            <a:lvl6pPr marL="2658037" indent="-241639" algn="ctr" eaLnBrk="0" fontAlgn="base" hangingPunct="0">
              <a:spcBef>
                <a:spcPct val="0"/>
              </a:spcBef>
              <a:spcAft>
                <a:spcPct val="0"/>
              </a:spcAft>
              <a:defRPr sz="3800">
                <a:solidFill>
                  <a:srgbClr val="3399FF"/>
                </a:solidFill>
                <a:latin typeface="Times" pitchFamily="18" charset="0"/>
              </a:defRPr>
            </a:lvl6pPr>
            <a:lvl7pPr marL="3141315" indent="-241639" algn="ctr" eaLnBrk="0" fontAlgn="base" hangingPunct="0">
              <a:spcBef>
                <a:spcPct val="0"/>
              </a:spcBef>
              <a:spcAft>
                <a:spcPct val="0"/>
              </a:spcAft>
              <a:defRPr sz="3800">
                <a:solidFill>
                  <a:srgbClr val="3399FF"/>
                </a:solidFill>
                <a:latin typeface="Times" pitchFamily="18" charset="0"/>
              </a:defRPr>
            </a:lvl7pPr>
            <a:lvl8pPr marL="3624596" indent="-241639" algn="ctr" eaLnBrk="0" fontAlgn="base" hangingPunct="0">
              <a:spcBef>
                <a:spcPct val="0"/>
              </a:spcBef>
              <a:spcAft>
                <a:spcPct val="0"/>
              </a:spcAft>
              <a:defRPr sz="3800">
                <a:solidFill>
                  <a:srgbClr val="3399FF"/>
                </a:solidFill>
                <a:latin typeface="Times" pitchFamily="18" charset="0"/>
              </a:defRPr>
            </a:lvl8pPr>
            <a:lvl9pPr marL="4107875" indent="-241639" algn="ctr" eaLnBrk="0" fontAlgn="base" hangingPunct="0">
              <a:spcBef>
                <a:spcPct val="0"/>
              </a:spcBef>
              <a:spcAft>
                <a:spcPct val="0"/>
              </a:spcAft>
              <a:defRPr sz="3800">
                <a:solidFill>
                  <a:srgbClr val="3399FF"/>
                </a:solidFill>
                <a:latin typeface="Times" pitchFamily="18"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4BA20754-67E2-4CB4-9951-B61C6C97F66F}"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749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10" dirty="0">
                <a:solidFill>
                  <a:srgbClr val="39B4B0"/>
                </a:solidFill>
                <a:latin typeface="Arial"/>
                <a:cs typeface="Arial"/>
              </a:rPr>
              <a:t>§140.9(a)</a:t>
            </a:r>
          </a:p>
          <a:p>
            <a:r>
              <a:rPr lang="en-US" sz="1800" b="1" i="0" u="none" strike="noStrike" baseline="0" dirty="0">
                <a:solidFill>
                  <a:srgbClr val="000000"/>
                </a:solidFill>
                <a:latin typeface="Calibri" panose="020F0502020204030204" pitchFamily="34" charset="0"/>
              </a:rPr>
              <a:t>Prescriptive Requirements for Computer Rooms. </a:t>
            </a:r>
            <a:r>
              <a:rPr lang="en-US" sz="1800" b="0" i="0" u="none" strike="noStrike" baseline="0" dirty="0">
                <a:solidFill>
                  <a:srgbClr val="000000"/>
                </a:solidFill>
                <a:latin typeface="Calibri" panose="020F0502020204030204" pitchFamily="34" charset="0"/>
              </a:rPr>
              <a:t>Computer rooms with a power density greater than 20 W/ft2 shall comply with this section. </a:t>
            </a:r>
          </a:p>
          <a:p>
            <a:r>
              <a:rPr lang="en-US" sz="1800" b="0" i="0" u="none" strike="noStrike" baseline="0" dirty="0">
                <a:solidFill>
                  <a:srgbClr val="000000"/>
                </a:solidFill>
                <a:latin typeface="Calibri" panose="020F0502020204030204" pitchFamily="34" charset="0"/>
              </a:rPr>
              <a:t>1. </a:t>
            </a:r>
            <a:r>
              <a:rPr lang="en-US" sz="1800" b="1" i="0" u="none" strike="noStrike" baseline="0" dirty="0">
                <a:solidFill>
                  <a:srgbClr val="000000"/>
                </a:solidFill>
                <a:latin typeface="Calibri" panose="020F0502020204030204" pitchFamily="34" charset="0"/>
              </a:rPr>
              <a:t>Economizers. </a:t>
            </a:r>
            <a:r>
              <a:rPr lang="en-US" sz="1800" b="0" i="0" u="none" strike="noStrike" baseline="0" dirty="0">
                <a:solidFill>
                  <a:srgbClr val="000000"/>
                </a:solidFill>
                <a:latin typeface="Calibri" panose="020F0502020204030204" pitchFamily="34" charset="0"/>
              </a:rPr>
              <a:t>Each individual cooling system primarily serving computer rooms shall include either: </a:t>
            </a:r>
          </a:p>
          <a:p>
            <a:r>
              <a:rPr lang="en-US" sz="1800" b="0" i="0" u="none" strike="noStrike" baseline="0" dirty="0">
                <a:solidFill>
                  <a:srgbClr val="000000"/>
                </a:solidFill>
                <a:latin typeface="Calibri" panose="020F0502020204030204" pitchFamily="34" charset="0"/>
              </a:rPr>
              <a:t>A. An integrated air economizer capable of providing partial cooling even when additional mechanical cooling is required and capable of providing 100 percent of the expected system cooling load at 65°F to 80.6°F supply air temperature at outside air temperatures of 65°F dry-bulb and below or 50°F wet-bulb and below, and be equipped with a fault detection and diagnostic system as specified by Section 120.2(</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or </a:t>
            </a:r>
          </a:p>
          <a:p>
            <a:r>
              <a:rPr lang="en-US" sz="1800" b="0" i="0" u="none" strike="noStrike" baseline="0" dirty="0">
                <a:solidFill>
                  <a:srgbClr val="000000"/>
                </a:solidFill>
                <a:latin typeface="Calibri" panose="020F0502020204030204" pitchFamily="34" charset="0"/>
              </a:rPr>
              <a:t>B. An integrated water economizer capable of providing partial cooling even when additional mechanical cooling is required and capable of providing 100 percent of the expected system cooling load at 65°F to 80.6°F supply air temperature at outside air temperatures of 50°F dry-bulb and below or 45°F wet-bulb and below. </a:t>
            </a:r>
          </a:p>
          <a:p>
            <a:r>
              <a:rPr lang="en-US" sz="1800" b="1" i="0" u="none" strike="noStrike" baseline="0" dirty="0">
                <a:solidFill>
                  <a:srgbClr val="000000"/>
                </a:solidFill>
                <a:latin typeface="Calibri" panose="020F0502020204030204" pitchFamily="34" charset="0"/>
              </a:rPr>
              <a:t>EXCEPTION 1 to Section 140.9(a)1: </a:t>
            </a:r>
            <a:r>
              <a:rPr lang="en-US" sz="1800" b="0" i="0" u="none" strike="noStrike" baseline="0" dirty="0">
                <a:solidFill>
                  <a:srgbClr val="000000"/>
                </a:solidFill>
                <a:latin typeface="Calibri" panose="020F0502020204030204" pitchFamily="34" charset="0"/>
              </a:rPr>
              <a:t>Individual computer rooms with an ITE design load under 5 tons (18 kW) in a building that does not have any economizers. </a:t>
            </a:r>
          </a:p>
          <a:p>
            <a:r>
              <a:rPr lang="en-US" sz="1800" b="1" i="0" u="none" strike="noStrike" baseline="0" dirty="0">
                <a:solidFill>
                  <a:srgbClr val="000000"/>
                </a:solidFill>
                <a:latin typeface="Calibri" panose="020F0502020204030204" pitchFamily="34" charset="0"/>
              </a:rPr>
              <a:t>EXCEPTION 2 to Section 140.9(a)1: </a:t>
            </a:r>
            <a:r>
              <a:rPr lang="en-US" sz="1800" b="0" i="0" u="none" strike="noStrike" baseline="0" dirty="0">
                <a:solidFill>
                  <a:srgbClr val="000000"/>
                </a:solidFill>
                <a:latin typeface="Calibri" panose="020F0502020204030204" pitchFamily="34" charset="0"/>
              </a:rPr>
              <a:t>A computer room with an ITE design load less than 20 tons (70 kW) may be served by a second fan system without an economizer if it is also served by a fan system with an economizer that also serves other spaces within the building, provided that all of the following are met: </a:t>
            </a:r>
          </a:p>
          <a:p>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The economizer system is sized to meet the design cooling load of the computer room when the other spaces within the building are at 50 percent of their design load at outside air temperatures of 65°F dry-bulb and below or 50°F wet-bulb and below; and </a:t>
            </a:r>
          </a:p>
          <a:p>
            <a:r>
              <a:rPr lang="en-US" sz="1800" b="0" i="0" u="none" strike="noStrike" baseline="0" dirty="0">
                <a:solidFill>
                  <a:srgbClr val="000000"/>
                </a:solidFill>
                <a:latin typeface="Calibri" panose="020F0502020204030204" pitchFamily="34" charset="0"/>
              </a:rPr>
              <a:t>ii. The economizer system has the ability to serve only the computer rooms connected to it, e.g., shut off flow to other spaces within the building when unoccupied. </a:t>
            </a:r>
            <a:endParaRPr lang="en-US" sz="1200" dirty="0">
              <a:latin typeface="Arial"/>
              <a:cs typeface="Arial"/>
            </a:endParaRP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An integrated air economizer capable of partial cooling when additional mechanical cooling is required and capable of providing 100 percent of the expected system cooling load up to 80°F room supply air temperature at outside air temperatures of 55°F dry-bulb and below or 50°F wet-bulb and below, and be equipped with a fault detection and diagnostic system as specified by section 120.2(</a:t>
            </a:r>
            <a:r>
              <a:rPr lang="en-US" sz="1800" b="0" i="0" u="none" strike="noStrike" baseline="0" dirty="0" err="1">
                <a:solidFill>
                  <a:srgbClr val="000000"/>
                </a:solidFill>
                <a:latin typeface="Calibri" panose="020F0502020204030204" pitchFamily="34" charset="0"/>
              </a:rPr>
              <a:t>i</a:t>
            </a:r>
            <a:r>
              <a:rPr lang="en-US" sz="1800" b="0" i="0" u="none" strike="noStrike" baseline="0" dirty="0">
                <a:solidFill>
                  <a:srgbClr val="000000"/>
                </a:solidFill>
                <a:latin typeface="Calibri" panose="020F0502020204030204" pitchFamily="34" charset="0"/>
              </a:rPr>
              <a:t>); or </a:t>
            </a:r>
          </a:p>
          <a:p>
            <a:r>
              <a:rPr lang="en-US" sz="1800" b="0" i="0" u="none" strike="noStrike" baseline="0" dirty="0">
                <a:solidFill>
                  <a:srgbClr val="000000"/>
                </a:solidFill>
                <a:latin typeface="Calibri" panose="020F0502020204030204" pitchFamily="34" charset="0"/>
              </a:rPr>
              <a:t>B. An integrated water economizer capable of partial cooling when additional mechanical cooling is required and capable of providing 100 percent of the expected system cooling load up to 80°F room supply air temperature at outside air temperatures of 40°F dry-bulb and below or 35°F wet-bulb and below. </a:t>
            </a:r>
          </a:p>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30</a:t>
            </a:fld>
            <a:endParaRPr lang="en-US"/>
          </a:p>
        </p:txBody>
      </p:sp>
    </p:spTree>
    <p:extLst>
      <p:ext uri="{BB962C8B-B14F-4D97-AF65-F5344CB8AC3E}">
        <p14:creationId xmlns:p14="http://schemas.microsoft.com/office/powerpoint/2010/main" val="394628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45" dirty="0">
                <a:solidFill>
                  <a:srgbClr val="39B4B0"/>
                </a:solidFill>
                <a:latin typeface="Arial"/>
                <a:cs typeface="Arial"/>
              </a:rPr>
              <a:t>§</a:t>
            </a:r>
            <a:r>
              <a:rPr lang="en-US" sz="1200" spc="25" dirty="0">
                <a:solidFill>
                  <a:srgbClr val="39B4B0"/>
                </a:solidFill>
                <a:latin typeface="Arial"/>
                <a:cs typeface="Arial"/>
              </a:rPr>
              <a:t>120</a:t>
            </a:r>
            <a:r>
              <a:rPr lang="en-US" sz="1200" spc="5" dirty="0">
                <a:solidFill>
                  <a:srgbClr val="39B4B0"/>
                </a:solidFill>
                <a:latin typeface="Arial"/>
                <a:cs typeface="Arial"/>
              </a:rPr>
              <a:t>.</a:t>
            </a:r>
            <a:r>
              <a:rPr lang="en-US" sz="1200" spc="25" dirty="0">
                <a:solidFill>
                  <a:srgbClr val="39B4B0"/>
                </a:solidFill>
                <a:latin typeface="Arial"/>
                <a:cs typeface="Arial"/>
              </a:rPr>
              <a:t>6</a:t>
            </a:r>
            <a:r>
              <a:rPr lang="en-US" sz="1200" spc="-10" dirty="0">
                <a:solidFill>
                  <a:srgbClr val="39B4B0"/>
                </a:solidFill>
                <a:latin typeface="Arial"/>
                <a:cs typeface="Arial"/>
              </a:rPr>
              <a:t>(</a:t>
            </a:r>
            <a:r>
              <a:rPr lang="en-US" sz="1200" spc="40" dirty="0">
                <a:solidFill>
                  <a:srgbClr val="39B4B0"/>
                </a:solidFill>
                <a:latin typeface="Arial"/>
                <a:cs typeface="Arial"/>
              </a:rPr>
              <a:t>a</a:t>
            </a:r>
            <a:r>
              <a:rPr lang="en-US" sz="1200" spc="-10" dirty="0">
                <a:solidFill>
                  <a:srgbClr val="39B4B0"/>
                </a:solidFill>
                <a:latin typeface="Arial"/>
                <a:cs typeface="Arial"/>
              </a:rPr>
              <a:t>-</a:t>
            </a:r>
            <a:r>
              <a:rPr lang="en-US" sz="1200" spc="80" dirty="0">
                <a:solidFill>
                  <a:srgbClr val="39B4B0"/>
                </a:solidFill>
                <a:latin typeface="Arial"/>
                <a:cs typeface="Arial"/>
              </a:rPr>
              <a:t>b)</a:t>
            </a: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0B67BDF7-E776-6644-B0FD-0131F7606DCF}" type="slidenum">
              <a:rPr lang="en-US" smtClean="0"/>
              <a:t>31</a:t>
            </a:fld>
            <a:endParaRPr lang="en-US"/>
          </a:p>
        </p:txBody>
      </p:sp>
    </p:spTree>
    <p:extLst>
      <p:ext uri="{BB962C8B-B14F-4D97-AF65-F5344CB8AC3E}">
        <p14:creationId xmlns:p14="http://schemas.microsoft.com/office/powerpoint/2010/main" val="106022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25"/>
              </a:spcBef>
            </a:pPr>
            <a:r>
              <a:rPr lang="en-US" sz="1200" spc="-45" dirty="0">
                <a:solidFill>
                  <a:srgbClr val="39B4B0"/>
                </a:solidFill>
                <a:latin typeface="Arial"/>
                <a:cs typeface="Arial"/>
              </a:rPr>
              <a:t>§</a:t>
            </a:r>
            <a:r>
              <a:rPr lang="en-US" sz="1200" spc="25" dirty="0">
                <a:solidFill>
                  <a:srgbClr val="39B4B0"/>
                </a:solidFill>
                <a:latin typeface="Arial"/>
                <a:cs typeface="Arial"/>
              </a:rPr>
              <a:t>120</a:t>
            </a:r>
            <a:r>
              <a:rPr lang="en-US" sz="1200" spc="5" dirty="0">
                <a:solidFill>
                  <a:srgbClr val="39B4B0"/>
                </a:solidFill>
                <a:latin typeface="Arial"/>
                <a:cs typeface="Arial"/>
              </a:rPr>
              <a:t>.</a:t>
            </a:r>
            <a:r>
              <a:rPr lang="en-US" sz="1200" spc="25" dirty="0">
                <a:solidFill>
                  <a:srgbClr val="39B4B0"/>
                </a:solidFill>
                <a:latin typeface="Arial"/>
                <a:cs typeface="Arial"/>
              </a:rPr>
              <a:t>6</a:t>
            </a:r>
            <a:r>
              <a:rPr lang="en-US" sz="1200" spc="-10" dirty="0">
                <a:solidFill>
                  <a:srgbClr val="39B4B0"/>
                </a:solidFill>
                <a:latin typeface="Arial"/>
                <a:cs typeface="Arial"/>
              </a:rPr>
              <a:t>(</a:t>
            </a:r>
            <a:r>
              <a:rPr lang="en-US" sz="1200" spc="95" dirty="0">
                <a:solidFill>
                  <a:srgbClr val="39B4B0"/>
                </a:solidFill>
                <a:latin typeface="Arial"/>
                <a:cs typeface="Arial"/>
              </a:rPr>
              <a:t>h</a:t>
            </a:r>
            <a:r>
              <a:rPr lang="en-US" sz="1200" spc="5" dirty="0">
                <a:solidFill>
                  <a:srgbClr val="39B4B0"/>
                </a:solidFill>
                <a:latin typeface="Arial"/>
                <a:cs typeface="Arial"/>
              </a:rPr>
              <a:t>)</a:t>
            </a:r>
            <a:endParaRPr lang="en-US" sz="1200" dirty="0">
              <a:latin typeface="Arial"/>
              <a:cs typeface="Arial"/>
            </a:endParaRPr>
          </a:p>
        </p:txBody>
      </p:sp>
      <p:sp>
        <p:nvSpPr>
          <p:cNvPr id="4" name="Slide Number Placeholder 3"/>
          <p:cNvSpPr>
            <a:spLocks noGrp="1"/>
          </p:cNvSpPr>
          <p:nvPr>
            <p:ph type="sldNum" sz="quarter" idx="5"/>
          </p:nvPr>
        </p:nvSpPr>
        <p:spPr/>
        <p:txBody>
          <a:bodyPr/>
          <a:lstStyle/>
          <a:p>
            <a:fld id="{0B67BDF7-E776-6644-B0FD-0131F7606DCF}" type="slidenum">
              <a:rPr lang="en-US" smtClean="0"/>
              <a:t>32</a:t>
            </a:fld>
            <a:endParaRPr lang="en-US"/>
          </a:p>
        </p:txBody>
      </p:sp>
    </p:spTree>
    <p:extLst>
      <p:ext uri="{BB962C8B-B14F-4D97-AF65-F5344CB8AC3E}">
        <p14:creationId xmlns:p14="http://schemas.microsoft.com/office/powerpoint/2010/main" val="453146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2022 Building Energy Efficiency Standards for multifamily buildings consolidate requirements for all multifamily building types, with requirements based on assembly or fenestration type rather than number of stories. This reclassification allows for better</a:t>
            </a:r>
          </a:p>
          <a:p>
            <a:r>
              <a:rPr lang="en-US" dirty="0"/>
              <a:t>alignment of energy efficiency requirements with fire safety and structural requirements. Differences from the 2019 requirements depend both on the assembly or fenestration type and whether the building is three or fewer, or four or more stories. Table 170.2-A of the Standards captures the updated requirements for all multifamily buildings. </a:t>
            </a:r>
          </a:p>
          <a:p>
            <a:r>
              <a:rPr lang="en-US" dirty="0"/>
              <a:t>Notable 2022 envelope changes include:</a:t>
            </a:r>
          </a:p>
          <a:p>
            <a:pPr marL="171450" indent="-171450">
              <a:buFont typeface="Arial" panose="020B0604020202020204" pitchFamily="34" charset="0"/>
              <a:buChar char="•"/>
            </a:pPr>
            <a:r>
              <a:rPr lang="en-US" dirty="0"/>
              <a:t>Buildings up to three habitable stories have a new prescriptive insulation Option D for roof assemblies without attics.</a:t>
            </a:r>
          </a:p>
          <a:p>
            <a:pPr marL="171450" indent="-171450">
              <a:buFont typeface="Arial" panose="020B0604020202020204" pitchFamily="34" charset="0"/>
              <a:buChar char="•"/>
            </a:pPr>
            <a:r>
              <a:rPr lang="en-US" dirty="0"/>
              <a:t>Buildings with four stories or more with attics have new prescriptive Options B or C for roof and ceiling insulation.</a:t>
            </a:r>
          </a:p>
          <a:p>
            <a:pPr marL="171450" indent="-171450">
              <a:buFont typeface="Arial" panose="020B0604020202020204" pitchFamily="34" charset="0"/>
              <a:buChar char="•"/>
            </a:pPr>
            <a:r>
              <a:rPr lang="en-US" dirty="0"/>
              <a:t>Prescriptive roof reflectance and emissivity requirements depend on roof options Option B, C, or D</a:t>
            </a:r>
          </a:p>
          <a:p>
            <a:pPr marL="171450" indent="-171450">
              <a:buFont typeface="Arial" panose="020B0604020202020204" pitchFamily="34" charset="0"/>
              <a:buChar char="•"/>
            </a:pPr>
            <a:r>
              <a:rPr lang="en-US" dirty="0"/>
              <a:t>Prescriptive reflectance requirements increased to 0.63 in CZs 9-11 and 13-15 for buildings with low-sloped roofs and no attic.</a:t>
            </a:r>
          </a:p>
          <a:p>
            <a:pPr marL="171450" indent="-171450">
              <a:buFont typeface="Arial" panose="020B0604020202020204" pitchFamily="34" charset="0"/>
              <a:buChar char="•"/>
            </a:pPr>
            <a:r>
              <a:rPr lang="en-US" dirty="0"/>
              <a:t>Mandatory and prescriptive wall U-factors are recategorized by assembly type and by fire rating for framed assemblies. This results in many climate zone specific adjustments. The greatest changes include reduced U-factors for framed walls in multifamily buildings with four or more stories.</a:t>
            </a:r>
          </a:p>
          <a:p>
            <a:pPr marL="171450" indent="-171450">
              <a:buFont typeface="Arial" panose="020B0604020202020204" pitchFamily="34" charset="0"/>
              <a:buChar char="•"/>
            </a:pPr>
            <a:r>
              <a:rPr lang="en-US" dirty="0"/>
              <a:t>New construction prescriptive fenestration properties, including U-factor, solar heat gain coefficient (SHGC), and Visual Transmittance (VT), depend on categorization into curtainwall, Class AW, or “all other fenestration”, and vary by climate zone. There is no distinction between fixed and operable windows. The greatest change is for fenestration in multifamily buildings with four or more stories that fall into the “all other fenestration” category (not curtainwall or Class AW).</a:t>
            </a:r>
          </a:p>
          <a:p>
            <a:pPr marL="171450" indent="-171450">
              <a:buFont typeface="Arial" panose="020B0604020202020204" pitchFamily="34" charset="0"/>
              <a:buChar char="•"/>
            </a:pPr>
            <a:r>
              <a:rPr lang="en-US" dirty="0"/>
              <a:t>Prescriptive requirements for fenestration properties in multifamily building additions and alterations depend on window classification (curtainwall, Class AW, or all other).</a:t>
            </a:r>
          </a:p>
          <a:p>
            <a:pPr marL="171450" indent="-171450">
              <a:buFont typeface="Arial" panose="020B0604020202020204" pitchFamily="34" charset="0"/>
              <a:buChar char="•"/>
            </a:pPr>
            <a:r>
              <a:rPr lang="en-US" dirty="0"/>
              <a:t>Prescriptive fenestration area is limited to both 40 percent window-to-wall ratio and 20 percent window-to-floor ratio.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044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35</a:t>
            </a:fld>
            <a:endParaRPr lang="en-US"/>
          </a:p>
        </p:txBody>
      </p:sp>
    </p:spTree>
    <p:extLst>
      <p:ext uri="{BB962C8B-B14F-4D97-AF65-F5344CB8AC3E}">
        <p14:creationId xmlns:p14="http://schemas.microsoft.com/office/powerpoint/2010/main" val="269263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777875" y="1200150"/>
            <a:ext cx="5759450" cy="3240088"/>
          </a:xfrm>
          <a:ln/>
        </p:spPr>
      </p:sp>
      <p:sp>
        <p:nvSpPr>
          <p:cNvPr id="8195" name="Notes Placeholder 2"/>
          <p:cNvSpPr>
            <a:spLocks noGrp="1"/>
          </p:cNvSpPr>
          <p:nvPr>
            <p:ph type="body" idx="1"/>
          </p:nvPr>
        </p:nvSpPr>
        <p:spPr>
          <a:noFill/>
        </p:spPr>
        <p:txBody>
          <a:bodyPr/>
          <a:lstStyle/>
          <a:p>
            <a:pPr marL="181240" lvl="2" indent="-181240">
              <a:buFontTx/>
              <a:buChar char="-"/>
            </a:pPr>
            <a:r>
              <a:rPr lang="en-US" altLang="en-US" dirty="0">
                <a:latin typeface="Times New Roman" panose="02020603050405020304" pitchFamily="18" charset="0"/>
                <a:cs typeface="Times New Roman" panose="02020603050405020304" pitchFamily="18" charset="0"/>
              </a:rPr>
              <a:t>Low-rise residential is single family, and multi-family buildings that are 3 stories or less; </a:t>
            </a:r>
          </a:p>
          <a:p>
            <a:pPr marL="181240" lvl="2" indent="-181240">
              <a:buFontTx/>
              <a:buChar char="-"/>
            </a:pPr>
            <a:r>
              <a:rPr lang="en-US" altLang="en-US" dirty="0">
                <a:latin typeface="Times New Roman" panose="02020603050405020304" pitchFamily="18" charset="0"/>
                <a:cs typeface="Times New Roman" panose="02020603050405020304" pitchFamily="18" charset="0"/>
              </a:rPr>
              <a:t>Identify what to look for on the compliance forms and building plans during plan review</a:t>
            </a:r>
          </a:p>
          <a:p>
            <a:pPr marL="181240" lvl="2" indent="-181240">
              <a:buFontTx/>
              <a:buChar char="-"/>
            </a:pPr>
            <a:r>
              <a:rPr lang="en-US" altLang="en-US" dirty="0">
                <a:latin typeface="Times New Roman" panose="02020603050405020304" pitchFamily="18" charset="0"/>
                <a:cs typeface="Times New Roman" panose="02020603050405020304" pitchFamily="18" charset="0"/>
              </a:rPr>
              <a:t>Identify which building components and forms to verify during field inspection</a:t>
            </a:r>
          </a:p>
          <a:p>
            <a:pPr marL="181240" lvl="2" indent="-181240">
              <a:buFontTx/>
              <a:buChar char="-"/>
            </a:pPr>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endParaRPr>
          </a:p>
        </p:txBody>
      </p:sp>
      <p:sp>
        <p:nvSpPr>
          <p:cNvPr id="8196" name="Slide Number Placeholder 3"/>
          <p:cNvSpPr>
            <a:spLocks noGrp="1"/>
          </p:cNvSpPr>
          <p:nvPr>
            <p:ph type="sldNum" sz="quarter" idx="5"/>
          </p:nvPr>
        </p:nvSpPr>
        <p:spPr>
          <a:noFill/>
        </p:spPr>
        <p:txBody>
          <a:bodyPr/>
          <a:lstStyle>
            <a:lvl1pPr>
              <a:defRPr sz="3800">
                <a:solidFill>
                  <a:srgbClr val="3399FF"/>
                </a:solidFill>
                <a:latin typeface="Times" panose="02020603050405020304" pitchFamily="18" charset="0"/>
              </a:defRPr>
            </a:lvl1pPr>
            <a:lvl2pPr marL="785372" indent="-302066">
              <a:defRPr sz="3800">
                <a:solidFill>
                  <a:srgbClr val="3399FF"/>
                </a:solidFill>
                <a:latin typeface="Times" panose="02020603050405020304" pitchFamily="18" charset="0"/>
              </a:defRPr>
            </a:lvl2pPr>
            <a:lvl3pPr marL="1208265" indent="-241653">
              <a:defRPr sz="3800">
                <a:solidFill>
                  <a:srgbClr val="3399FF"/>
                </a:solidFill>
                <a:latin typeface="Times" panose="02020603050405020304" pitchFamily="18" charset="0"/>
              </a:defRPr>
            </a:lvl3pPr>
            <a:lvl4pPr marL="1691571" indent="-241653">
              <a:defRPr sz="3800">
                <a:solidFill>
                  <a:srgbClr val="3399FF"/>
                </a:solidFill>
                <a:latin typeface="Times" panose="02020603050405020304" pitchFamily="18" charset="0"/>
              </a:defRPr>
            </a:lvl4pPr>
            <a:lvl5pPr marL="2174878" indent="-241653">
              <a:defRPr sz="3800">
                <a:solidFill>
                  <a:srgbClr val="3399FF"/>
                </a:solidFill>
                <a:latin typeface="Times" panose="02020603050405020304" pitchFamily="18" charset="0"/>
              </a:defRPr>
            </a:lvl5pPr>
            <a:lvl6pPr marL="2658184" indent="-241653" eaLnBrk="0" fontAlgn="base" hangingPunct="0">
              <a:spcBef>
                <a:spcPct val="0"/>
              </a:spcBef>
              <a:spcAft>
                <a:spcPct val="0"/>
              </a:spcAft>
              <a:defRPr sz="3800">
                <a:solidFill>
                  <a:srgbClr val="3399FF"/>
                </a:solidFill>
                <a:latin typeface="Times" panose="02020603050405020304" pitchFamily="18" charset="0"/>
              </a:defRPr>
            </a:lvl6pPr>
            <a:lvl7pPr marL="3141490" indent="-241653" eaLnBrk="0" fontAlgn="base" hangingPunct="0">
              <a:spcBef>
                <a:spcPct val="0"/>
              </a:spcBef>
              <a:spcAft>
                <a:spcPct val="0"/>
              </a:spcAft>
              <a:defRPr sz="3800">
                <a:solidFill>
                  <a:srgbClr val="3399FF"/>
                </a:solidFill>
                <a:latin typeface="Times" panose="02020603050405020304" pitchFamily="18" charset="0"/>
              </a:defRPr>
            </a:lvl7pPr>
            <a:lvl8pPr marL="3624796" indent="-241653" eaLnBrk="0" fontAlgn="base" hangingPunct="0">
              <a:spcBef>
                <a:spcPct val="0"/>
              </a:spcBef>
              <a:spcAft>
                <a:spcPct val="0"/>
              </a:spcAft>
              <a:defRPr sz="3800">
                <a:solidFill>
                  <a:srgbClr val="3399FF"/>
                </a:solidFill>
                <a:latin typeface="Times" panose="02020603050405020304" pitchFamily="18" charset="0"/>
              </a:defRPr>
            </a:lvl8pPr>
            <a:lvl9pPr marL="4108102" indent="-241653" eaLnBrk="0" fontAlgn="base" hangingPunct="0">
              <a:spcBef>
                <a:spcPct val="0"/>
              </a:spcBef>
              <a:spcAft>
                <a:spcPct val="0"/>
              </a:spcAft>
              <a:defRPr sz="3800">
                <a:solidFill>
                  <a:srgbClr val="3399FF"/>
                </a:solidFill>
                <a:latin typeface="Times" panose="02020603050405020304" pitchFamily="18"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39B1F2CD-DAA2-4123-831F-632AC2B28990}"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a:t>
            </a:fld>
            <a:endParaRPr kumimoji="0" lang="en-US"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4886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600"/>
              </a:spcBef>
              <a:spcAft>
                <a:spcPts val="0"/>
              </a:spcAft>
              <a:tabLst>
                <a:tab pos="457200"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As the name implies, the TDV metric values energy differently depending on the day of the year and hour of the day that a specific type of energy is used. This means that electricity saved on a hot summer afternoon will be worth more in the compliance process than the same amount of electricity saved earlier in the morning when temperatures are mild, HVAC loads are lower, and electricity grid demand for energy is lower. The value assigned to energy savings through TDV more closely reflects the long-term costs for electricity, natural gas, and propane and provides compliance credit for measures that results in load shifting from peak periods to off-peak periods.</a:t>
            </a:r>
          </a:p>
          <a:p>
            <a:pPr marL="457200" marR="0">
              <a:spcBef>
                <a:spcPts val="600"/>
              </a:spcBef>
              <a:spcAft>
                <a:spcPts val="0"/>
              </a:spcAft>
              <a:tabLst>
                <a:tab pos="457200"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marR="0">
              <a:spcBef>
                <a:spcPts val="600"/>
              </a:spcBef>
              <a:spcAft>
                <a:spcPts val="0"/>
              </a:spcAft>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This means that energy savings during the night, when solar generation is low, is more valuable in HSE than savings during the morning when solar generation is greater .</a:t>
            </a:r>
          </a:p>
          <a:p>
            <a:pPr marL="457200" marR="0">
              <a:spcBef>
                <a:spcPts val="600"/>
              </a:spcBef>
              <a:spcAft>
                <a:spcPts val="0"/>
              </a:spcAft>
              <a:tabLst>
                <a:tab pos="457200"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marR="0">
              <a:spcBef>
                <a:spcPts val="600"/>
              </a:spcBef>
              <a:spcAft>
                <a:spcPts val="0"/>
              </a:spcAft>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I think this sentence is quite true for solar but is less true for wind. Wind resources at night can be good. Might just make this sentence about solar. </a:t>
            </a:r>
          </a:p>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36</a:t>
            </a:fld>
            <a:endParaRPr lang="en-US"/>
          </a:p>
        </p:txBody>
      </p:sp>
    </p:spTree>
    <p:extLst>
      <p:ext uri="{BB962C8B-B14F-4D97-AF65-F5344CB8AC3E}">
        <p14:creationId xmlns:p14="http://schemas.microsoft.com/office/powerpoint/2010/main" val="4054722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600"/>
              </a:spcBef>
              <a:spcAft>
                <a:spcPts val="0"/>
              </a:spcAft>
              <a:tabLst>
                <a:tab pos="457200" algn="l"/>
              </a:tabLst>
            </a:pPr>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37</a:t>
            </a:fld>
            <a:endParaRPr lang="en-US"/>
          </a:p>
        </p:txBody>
      </p:sp>
    </p:spTree>
    <p:extLst>
      <p:ext uri="{BB962C8B-B14F-4D97-AF65-F5344CB8AC3E}">
        <p14:creationId xmlns:p14="http://schemas.microsoft.com/office/powerpoint/2010/main" val="929545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600"/>
              </a:spcBef>
              <a:spcAft>
                <a:spcPts val="0"/>
              </a:spcAft>
              <a:tabLst>
                <a:tab pos="457200"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As the name implies, the TDV metric values energy differently depending on the day of the year and hour of the day that a specific type of energy is used. This means that electricity saved on a hot summer afternoon will be worth more in the compliance process than the same amount of electricity saved earlier in the morning when temperatures are mild, HVAC loads are lower, and electricity grid demand for energy is lower. The value assigned to energy savings through TDV more closely reflects the long-term costs for electricity, natural gas, and propane and provides compliance credit for measures that results in load shifting from peak periods to off-peak periods.</a:t>
            </a:r>
          </a:p>
          <a:p>
            <a:pPr marL="457200" marR="0">
              <a:spcBef>
                <a:spcPts val="600"/>
              </a:spcBef>
              <a:spcAft>
                <a:spcPts val="0"/>
              </a:spcAft>
              <a:tabLst>
                <a:tab pos="457200"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marR="0">
              <a:spcBef>
                <a:spcPts val="600"/>
              </a:spcBef>
              <a:spcAft>
                <a:spcPts val="0"/>
              </a:spcAft>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This means that energy savings during the night, when solar generation is low, is more valuable in HSE than savings during the morning when solar generation is greater .</a:t>
            </a:r>
          </a:p>
          <a:p>
            <a:endParaRPr lang="en-US" dirty="0"/>
          </a:p>
          <a:p>
            <a:r>
              <a:rPr lang="en-US" sz="1200" dirty="0">
                <a:effectLst/>
                <a:latin typeface="Tahoma" panose="020B0604030504040204" pitchFamily="34" charset="0"/>
                <a:ea typeface="Times New Roman" panose="02020603050405020304" pitchFamily="18" charset="0"/>
                <a:cs typeface="Times New Roman" panose="02020603050405020304" pitchFamily="18" charset="0"/>
              </a:rPr>
              <a:t>	Put simply, HSE represents the amount of long-term depletable energy resources used to meet the energy demand of the building in each hour.</a:t>
            </a:r>
            <a:r>
              <a:rPr lang="en-US" sz="1200" dirty="0">
                <a:effectLst/>
              </a:rPr>
              <a:t> </a:t>
            </a:r>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38</a:t>
            </a:fld>
            <a:endParaRPr lang="en-US"/>
          </a:p>
        </p:txBody>
      </p:sp>
    </p:spTree>
    <p:extLst>
      <p:ext uri="{BB962C8B-B14F-4D97-AF65-F5344CB8AC3E}">
        <p14:creationId xmlns:p14="http://schemas.microsoft.com/office/powerpoint/2010/main" val="1425409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39</a:t>
            </a:fld>
            <a:endParaRPr lang="en-US"/>
          </a:p>
        </p:txBody>
      </p:sp>
    </p:spTree>
    <p:extLst>
      <p:ext uri="{BB962C8B-B14F-4D97-AF65-F5344CB8AC3E}">
        <p14:creationId xmlns:p14="http://schemas.microsoft.com/office/powerpoint/2010/main" val="2662707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777875" y="1200150"/>
            <a:ext cx="5759450" cy="3240088"/>
          </a:xfrm>
          <a:ln/>
        </p:spPr>
      </p:sp>
      <p:sp>
        <p:nvSpPr>
          <p:cNvPr id="71683" name="Notes Placeholder 2"/>
          <p:cNvSpPr>
            <a:spLocks noGrp="1"/>
          </p:cNvSpPr>
          <p:nvPr>
            <p:ph type="body" idx="1"/>
          </p:nvPr>
        </p:nvSpPr>
        <p:spPr>
          <a:noFill/>
        </p:spPr>
        <p:txBody>
          <a:bodyPr/>
          <a:lstStyle/>
          <a:p>
            <a:endParaRPr lang="en-US" altLang="en-US">
              <a:latin typeface="Times New Roman" pitchFamily="18" charset="0"/>
            </a:endParaRPr>
          </a:p>
        </p:txBody>
      </p:sp>
      <p:sp>
        <p:nvSpPr>
          <p:cNvPr id="71684" name="Slide Number Placeholder 3"/>
          <p:cNvSpPr>
            <a:spLocks noGrp="1"/>
          </p:cNvSpPr>
          <p:nvPr>
            <p:ph type="sldNum" sz="quarter" idx="5"/>
          </p:nvPr>
        </p:nvSpPr>
        <p:spPr>
          <a:noFill/>
        </p:spPr>
        <p:txBody>
          <a:bodyPr/>
          <a:lstStyle>
            <a:lvl1pPr>
              <a:defRPr sz="3800">
                <a:solidFill>
                  <a:srgbClr val="3399FF"/>
                </a:solidFill>
                <a:latin typeface="Times" pitchFamily="18" charset="0"/>
              </a:defRPr>
            </a:lvl1pPr>
            <a:lvl2pPr marL="785329" indent="-302049">
              <a:defRPr sz="3800">
                <a:solidFill>
                  <a:srgbClr val="3399FF"/>
                </a:solidFill>
                <a:latin typeface="Times" pitchFamily="18" charset="0"/>
              </a:defRPr>
            </a:lvl2pPr>
            <a:lvl3pPr marL="1208199" indent="-241639">
              <a:defRPr sz="3800">
                <a:solidFill>
                  <a:srgbClr val="3399FF"/>
                </a:solidFill>
                <a:latin typeface="Times" pitchFamily="18" charset="0"/>
              </a:defRPr>
            </a:lvl3pPr>
            <a:lvl4pPr marL="1691477" indent="-241639">
              <a:defRPr sz="3800">
                <a:solidFill>
                  <a:srgbClr val="3399FF"/>
                </a:solidFill>
                <a:latin typeface="Times" pitchFamily="18" charset="0"/>
              </a:defRPr>
            </a:lvl4pPr>
            <a:lvl5pPr marL="2174758" indent="-241639">
              <a:defRPr sz="3800">
                <a:solidFill>
                  <a:srgbClr val="3399FF"/>
                </a:solidFill>
                <a:latin typeface="Times" pitchFamily="18" charset="0"/>
              </a:defRPr>
            </a:lvl5pPr>
            <a:lvl6pPr marL="2658037" indent="-241639" algn="ctr" eaLnBrk="0" fontAlgn="base" hangingPunct="0">
              <a:spcBef>
                <a:spcPct val="0"/>
              </a:spcBef>
              <a:spcAft>
                <a:spcPct val="0"/>
              </a:spcAft>
              <a:defRPr sz="3800">
                <a:solidFill>
                  <a:srgbClr val="3399FF"/>
                </a:solidFill>
                <a:latin typeface="Times" pitchFamily="18" charset="0"/>
              </a:defRPr>
            </a:lvl6pPr>
            <a:lvl7pPr marL="3141315" indent="-241639" algn="ctr" eaLnBrk="0" fontAlgn="base" hangingPunct="0">
              <a:spcBef>
                <a:spcPct val="0"/>
              </a:spcBef>
              <a:spcAft>
                <a:spcPct val="0"/>
              </a:spcAft>
              <a:defRPr sz="3800">
                <a:solidFill>
                  <a:srgbClr val="3399FF"/>
                </a:solidFill>
                <a:latin typeface="Times" pitchFamily="18" charset="0"/>
              </a:defRPr>
            </a:lvl7pPr>
            <a:lvl8pPr marL="3624596" indent="-241639" algn="ctr" eaLnBrk="0" fontAlgn="base" hangingPunct="0">
              <a:spcBef>
                <a:spcPct val="0"/>
              </a:spcBef>
              <a:spcAft>
                <a:spcPct val="0"/>
              </a:spcAft>
              <a:defRPr sz="3800">
                <a:solidFill>
                  <a:srgbClr val="3399FF"/>
                </a:solidFill>
                <a:latin typeface="Times" pitchFamily="18" charset="0"/>
              </a:defRPr>
            </a:lvl8pPr>
            <a:lvl9pPr marL="4107875" indent="-241639" algn="ctr" eaLnBrk="0" fontAlgn="base" hangingPunct="0">
              <a:spcBef>
                <a:spcPct val="0"/>
              </a:spcBef>
              <a:spcAft>
                <a:spcPct val="0"/>
              </a:spcAft>
              <a:defRPr sz="3800">
                <a:solidFill>
                  <a:srgbClr val="3399FF"/>
                </a:solidFill>
                <a:latin typeface="Times" pitchFamily="18" charset="0"/>
              </a:defRPr>
            </a:lvl9pPr>
          </a:lstStyle>
          <a:p>
            <a:pPr marL="0" marR="0" lvl="0" indent="0" algn="r" defTabSz="966612" rtl="0" eaLnBrk="1" fontAlgn="auto" latinLnBrk="0" hangingPunct="1">
              <a:lnSpc>
                <a:spcPct val="100000"/>
              </a:lnSpc>
              <a:spcBef>
                <a:spcPts val="0"/>
              </a:spcBef>
              <a:spcAft>
                <a:spcPts val="0"/>
              </a:spcAft>
              <a:buClrTx/>
              <a:buSzTx/>
              <a:buFontTx/>
              <a:buNone/>
              <a:tabLst/>
              <a:defRPr/>
            </a:pPr>
            <a:fld id="{4BA20754-67E2-4CB4-9951-B61C6C97F66F}"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5631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777875" y="1200150"/>
            <a:ext cx="5759450" cy="3240088"/>
          </a:xfrm>
          <a:ln/>
        </p:spPr>
      </p:sp>
      <p:sp>
        <p:nvSpPr>
          <p:cNvPr id="72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1240" indent="-181240">
              <a:buFontTx/>
              <a:buChar char="-"/>
            </a:pPr>
            <a:r>
              <a:rPr lang="en-US" altLang="en-US" baseline="0" dirty="0">
                <a:latin typeface="Times New Roman" panose="02020603050405020304" pitchFamily="18" charset="0"/>
              </a:rPr>
              <a:t>In process of updating resources for the 2019 Energy Code</a:t>
            </a:r>
          </a:p>
          <a:p>
            <a:pPr marL="181240" indent="-181240">
              <a:buFontTx/>
              <a:buChar char="-"/>
            </a:pPr>
            <a:r>
              <a:rPr lang="en-US" altLang="en-US" baseline="0" dirty="0">
                <a:latin typeface="Times New Roman" panose="02020603050405020304" pitchFamily="18" charset="0"/>
              </a:rPr>
              <a:t>Updated fact sheets, presentations, etc. will be posted on ORC at this link.</a:t>
            </a:r>
          </a:p>
          <a:p>
            <a:pPr marL="181240" indent="-181240">
              <a:buFontTx/>
              <a:buChar char="-"/>
            </a:pPr>
            <a:r>
              <a:rPr lang="en-US" altLang="en-US" baseline="0" dirty="0">
                <a:latin typeface="Times New Roman" panose="02020603050405020304" pitchFamily="18" charset="0"/>
              </a:rPr>
              <a:t>Working with ICC to develop Significant Changes Guidebook for the 2019 Energy Code. </a:t>
            </a:r>
            <a:endParaRPr lang="en-US" altLang="en-US" dirty="0">
              <a:latin typeface="Times New Roman" pitchFamily="18" charset="0"/>
            </a:endParaRPr>
          </a:p>
        </p:txBody>
      </p:sp>
      <p:sp>
        <p:nvSpPr>
          <p:cNvPr id="72708" name="Slide Number Placeholder 3"/>
          <p:cNvSpPr>
            <a:spLocks noGrp="1"/>
          </p:cNvSpPr>
          <p:nvPr>
            <p:ph type="sldNum" sz="quarter" idx="5"/>
          </p:nvPr>
        </p:nvSpPr>
        <p:spPr>
          <a:noFill/>
        </p:spPr>
        <p:txBody>
          <a:bodyPr/>
          <a:lstStyle>
            <a:lvl1pPr>
              <a:defRPr sz="3800">
                <a:solidFill>
                  <a:srgbClr val="3399FF"/>
                </a:solidFill>
                <a:latin typeface="Times" pitchFamily="18" charset="0"/>
              </a:defRPr>
            </a:lvl1pPr>
            <a:lvl2pPr marL="783653" indent="-300372">
              <a:defRPr sz="3800">
                <a:solidFill>
                  <a:srgbClr val="3399FF"/>
                </a:solidFill>
                <a:latin typeface="Times" pitchFamily="18" charset="0"/>
              </a:defRPr>
            </a:lvl2pPr>
            <a:lvl3pPr marL="1206521" indent="-239963">
              <a:defRPr sz="3800">
                <a:solidFill>
                  <a:srgbClr val="3399FF"/>
                </a:solidFill>
                <a:latin typeface="Times" pitchFamily="18" charset="0"/>
              </a:defRPr>
            </a:lvl3pPr>
            <a:lvl4pPr marL="1689801" indent="-239963">
              <a:defRPr sz="3800">
                <a:solidFill>
                  <a:srgbClr val="3399FF"/>
                </a:solidFill>
                <a:latin typeface="Times" pitchFamily="18" charset="0"/>
              </a:defRPr>
            </a:lvl4pPr>
            <a:lvl5pPr marL="2173079" indent="-239963">
              <a:defRPr sz="3800">
                <a:solidFill>
                  <a:srgbClr val="3399FF"/>
                </a:solidFill>
                <a:latin typeface="Times" pitchFamily="18" charset="0"/>
              </a:defRPr>
            </a:lvl5pPr>
            <a:lvl6pPr marL="2656359" indent="-239963" algn="ctr" eaLnBrk="0" fontAlgn="base" hangingPunct="0">
              <a:spcBef>
                <a:spcPct val="0"/>
              </a:spcBef>
              <a:spcAft>
                <a:spcPct val="0"/>
              </a:spcAft>
              <a:defRPr sz="3800">
                <a:solidFill>
                  <a:srgbClr val="3399FF"/>
                </a:solidFill>
                <a:latin typeface="Times" pitchFamily="18" charset="0"/>
              </a:defRPr>
            </a:lvl6pPr>
            <a:lvl7pPr marL="3139639" indent="-239963" algn="ctr" eaLnBrk="0" fontAlgn="base" hangingPunct="0">
              <a:spcBef>
                <a:spcPct val="0"/>
              </a:spcBef>
              <a:spcAft>
                <a:spcPct val="0"/>
              </a:spcAft>
              <a:defRPr sz="3800">
                <a:solidFill>
                  <a:srgbClr val="3399FF"/>
                </a:solidFill>
                <a:latin typeface="Times" pitchFamily="18" charset="0"/>
              </a:defRPr>
            </a:lvl7pPr>
            <a:lvl8pPr marL="3622917" indent="-239963" algn="ctr" eaLnBrk="0" fontAlgn="base" hangingPunct="0">
              <a:spcBef>
                <a:spcPct val="0"/>
              </a:spcBef>
              <a:spcAft>
                <a:spcPct val="0"/>
              </a:spcAft>
              <a:defRPr sz="3800">
                <a:solidFill>
                  <a:srgbClr val="3399FF"/>
                </a:solidFill>
                <a:latin typeface="Times" pitchFamily="18" charset="0"/>
              </a:defRPr>
            </a:lvl8pPr>
            <a:lvl9pPr marL="4106197" indent="-239963" algn="ctr" eaLnBrk="0" fontAlgn="base" hangingPunct="0">
              <a:spcBef>
                <a:spcPct val="0"/>
              </a:spcBef>
              <a:spcAft>
                <a:spcPct val="0"/>
              </a:spcAft>
              <a:defRPr sz="3800">
                <a:solidFill>
                  <a:srgbClr val="3399FF"/>
                </a:solidFill>
                <a:latin typeface="Times" pitchFamily="18" charset="0"/>
              </a:defRPr>
            </a:lvl9pPr>
          </a:lstStyle>
          <a:p>
            <a:pPr defTabSz="966612">
              <a:defRPr/>
            </a:pPr>
            <a:fld id="{0AC0BA9F-6776-4F97-B5B6-D5DCF9B8F113}" type="slidenum">
              <a:rPr lang="en-US" altLang="en-US" sz="1300">
                <a:solidFill>
                  <a:srgbClr val="000000"/>
                </a:solidFill>
                <a:latin typeface="Times New Roman" pitchFamily="18" charset="0"/>
              </a:rPr>
              <a:pPr defTabSz="966612">
                <a:defRPr/>
              </a:pPr>
              <a:t>42</a:t>
            </a:fld>
            <a:endParaRPr lang="en-US" altLang="en-US" sz="1300">
              <a:solidFill>
                <a:srgbClr val="000000"/>
              </a:solidFill>
              <a:latin typeface="Times New Roman" pitchFamily="18" charset="0"/>
            </a:endParaRPr>
          </a:p>
        </p:txBody>
      </p:sp>
    </p:spTree>
    <p:extLst>
      <p:ext uri="{BB962C8B-B14F-4D97-AF65-F5344CB8AC3E}">
        <p14:creationId xmlns:p14="http://schemas.microsoft.com/office/powerpoint/2010/main" val="3398526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777875" y="1200150"/>
            <a:ext cx="5759450" cy="3240088"/>
          </a:xfrm>
          <a:ln/>
        </p:spPr>
      </p:sp>
      <p:sp>
        <p:nvSpPr>
          <p:cNvPr id="73731" name="Notes Placeholder 2"/>
          <p:cNvSpPr>
            <a:spLocks noGrp="1"/>
          </p:cNvSpPr>
          <p:nvPr>
            <p:ph type="body" idx="1"/>
          </p:nvPr>
        </p:nvSpPr>
        <p:spPr>
          <a:noFill/>
        </p:spPr>
        <p:txBody>
          <a:bodyPr/>
          <a:lstStyle/>
          <a:p>
            <a:pPr marL="181230" indent="-181230">
              <a:buFontTx/>
              <a:buChar char="-"/>
            </a:pPr>
            <a:r>
              <a:rPr lang="en-US" altLang="en-US" dirty="0">
                <a:latin typeface="Times New Roman" pitchFamily="18" charset="0"/>
              </a:rPr>
              <a:t>How many receive this newsletter? How many read it?</a:t>
            </a:r>
          </a:p>
          <a:p>
            <a:pPr marL="181230" indent="-181230">
              <a:buFontTx/>
              <a:buChar char="-"/>
            </a:pPr>
            <a:r>
              <a:rPr lang="en-US" altLang="en-US" dirty="0">
                <a:latin typeface="Times New Roman" pitchFamily="18" charset="0"/>
              </a:rPr>
              <a:t>Strongly recommend </a:t>
            </a:r>
            <a:r>
              <a:rPr lang="en-US" altLang="en-US" b="1" dirty="0">
                <a:latin typeface="Times New Roman" pitchFamily="18" charset="0"/>
              </a:rPr>
              <a:t>reading</a:t>
            </a:r>
            <a:r>
              <a:rPr lang="en-US" altLang="en-US" dirty="0">
                <a:latin typeface="Times New Roman" pitchFamily="18" charset="0"/>
              </a:rPr>
              <a:t> this newsletter</a:t>
            </a:r>
          </a:p>
          <a:p>
            <a:pPr marL="181230" indent="-181230">
              <a:buFontTx/>
              <a:buChar char="-"/>
            </a:pPr>
            <a:r>
              <a:rPr lang="en-US" altLang="en-US" dirty="0">
                <a:latin typeface="Times New Roman" pitchFamily="18" charset="0"/>
              </a:rPr>
              <a:t>Demo complied version and do search for all Blueprints when they have a question</a:t>
            </a:r>
          </a:p>
        </p:txBody>
      </p:sp>
      <p:sp>
        <p:nvSpPr>
          <p:cNvPr id="73732" name="Slide Number Placeholder 3"/>
          <p:cNvSpPr>
            <a:spLocks noGrp="1"/>
          </p:cNvSpPr>
          <p:nvPr>
            <p:ph type="sldNum" sz="quarter" idx="5"/>
          </p:nvPr>
        </p:nvSpPr>
        <p:spPr>
          <a:noFill/>
        </p:spPr>
        <p:txBody>
          <a:bodyPr/>
          <a:lstStyle>
            <a:lvl1pPr>
              <a:defRPr sz="3800">
                <a:solidFill>
                  <a:srgbClr val="3399FF"/>
                </a:solidFill>
                <a:latin typeface="Times" pitchFamily="18" charset="0"/>
              </a:defRPr>
            </a:lvl1pPr>
            <a:lvl2pPr marL="785329" indent="-302049">
              <a:defRPr sz="3800">
                <a:solidFill>
                  <a:srgbClr val="3399FF"/>
                </a:solidFill>
                <a:latin typeface="Times" pitchFamily="18" charset="0"/>
              </a:defRPr>
            </a:lvl2pPr>
            <a:lvl3pPr marL="1208199" indent="-241639">
              <a:defRPr sz="3800">
                <a:solidFill>
                  <a:srgbClr val="3399FF"/>
                </a:solidFill>
                <a:latin typeface="Times" pitchFamily="18" charset="0"/>
              </a:defRPr>
            </a:lvl3pPr>
            <a:lvl4pPr marL="1691477" indent="-241639">
              <a:defRPr sz="3800">
                <a:solidFill>
                  <a:srgbClr val="3399FF"/>
                </a:solidFill>
                <a:latin typeface="Times" pitchFamily="18" charset="0"/>
              </a:defRPr>
            </a:lvl4pPr>
            <a:lvl5pPr marL="2174758" indent="-241639">
              <a:defRPr sz="3800">
                <a:solidFill>
                  <a:srgbClr val="3399FF"/>
                </a:solidFill>
                <a:latin typeface="Times" pitchFamily="18" charset="0"/>
              </a:defRPr>
            </a:lvl5pPr>
            <a:lvl6pPr marL="2658037" indent="-241639" algn="ctr" eaLnBrk="0" fontAlgn="base" hangingPunct="0">
              <a:spcBef>
                <a:spcPct val="0"/>
              </a:spcBef>
              <a:spcAft>
                <a:spcPct val="0"/>
              </a:spcAft>
              <a:defRPr sz="3800">
                <a:solidFill>
                  <a:srgbClr val="3399FF"/>
                </a:solidFill>
                <a:latin typeface="Times" pitchFamily="18" charset="0"/>
              </a:defRPr>
            </a:lvl6pPr>
            <a:lvl7pPr marL="3141315" indent="-241639" algn="ctr" eaLnBrk="0" fontAlgn="base" hangingPunct="0">
              <a:spcBef>
                <a:spcPct val="0"/>
              </a:spcBef>
              <a:spcAft>
                <a:spcPct val="0"/>
              </a:spcAft>
              <a:defRPr sz="3800">
                <a:solidFill>
                  <a:srgbClr val="3399FF"/>
                </a:solidFill>
                <a:latin typeface="Times" pitchFamily="18" charset="0"/>
              </a:defRPr>
            </a:lvl7pPr>
            <a:lvl8pPr marL="3624596" indent="-241639" algn="ctr" eaLnBrk="0" fontAlgn="base" hangingPunct="0">
              <a:spcBef>
                <a:spcPct val="0"/>
              </a:spcBef>
              <a:spcAft>
                <a:spcPct val="0"/>
              </a:spcAft>
              <a:defRPr sz="3800">
                <a:solidFill>
                  <a:srgbClr val="3399FF"/>
                </a:solidFill>
                <a:latin typeface="Times" pitchFamily="18" charset="0"/>
              </a:defRPr>
            </a:lvl8pPr>
            <a:lvl9pPr marL="4107875" indent="-241639" algn="ctr" eaLnBrk="0" fontAlgn="base" hangingPunct="0">
              <a:spcBef>
                <a:spcPct val="0"/>
              </a:spcBef>
              <a:spcAft>
                <a:spcPct val="0"/>
              </a:spcAft>
              <a:defRPr sz="3800">
                <a:solidFill>
                  <a:srgbClr val="3399FF"/>
                </a:solidFill>
                <a:latin typeface="Times" pitchFamily="18" charset="0"/>
              </a:defRPr>
            </a:lvl9pPr>
          </a:lstStyle>
          <a:p>
            <a:pPr defTabSz="966612">
              <a:defRPr/>
            </a:pPr>
            <a:fld id="{6E1F66EA-872F-48C1-BB86-EAE994312B01}" type="slidenum">
              <a:rPr lang="en-US" altLang="en-US" sz="1300">
                <a:solidFill>
                  <a:prstClr val="black"/>
                </a:solidFill>
                <a:latin typeface="Times New Roman" pitchFamily="18" charset="0"/>
              </a:rPr>
              <a:pPr defTabSz="966612">
                <a:defRPr/>
              </a:pPr>
              <a:t>43</a:t>
            </a:fld>
            <a:endParaRPr lang="en-US" altLang="en-US" sz="1300">
              <a:solidFill>
                <a:prstClr val="black"/>
              </a:solidFill>
              <a:latin typeface="Times New Roman" pitchFamily="18" charset="0"/>
            </a:endParaRPr>
          </a:p>
        </p:txBody>
      </p:sp>
    </p:spTree>
    <p:extLst>
      <p:ext uri="{BB962C8B-B14F-4D97-AF65-F5344CB8AC3E}">
        <p14:creationId xmlns:p14="http://schemas.microsoft.com/office/powerpoint/2010/main" val="19548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777875" y="1200150"/>
            <a:ext cx="5759450" cy="3240088"/>
          </a:xfrm>
          <a:ln/>
        </p:spPr>
      </p:sp>
      <p:sp>
        <p:nvSpPr>
          <p:cNvPr id="191491" name="Notes Placeholder 2"/>
          <p:cNvSpPr>
            <a:spLocks noGrp="1"/>
          </p:cNvSpPr>
          <p:nvPr>
            <p:ph type="body" idx="1"/>
          </p:nvPr>
        </p:nvSpPr>
        <p:spPr/>
        <p:txBody>
          <a:bodyPr/>
          <a:lstStyle/>
          <a:p>
            <a:pPr marL="181230" indent="-181230">
              <a:buFontTx/>
              <a:buChar char="-"/>
              <a:defRPr/>
            </a:pPr>
            <a:r>
              <a:rPr lang="en-US" altLang="en-US" dirty="0">
                <a:latin typeface="Times New Roman" pitchFamily="18" charset="0"/>
              </a:rPr>
              <a:t>Best way to receive updates and keep up to speed with the Energy Code.</a:t>
            </a:r>
          </a:p>
          <a:p>
            <a:pPr marL="181230" indent="-181230">
              <a:buFontTx/>
              <a:buChar char="-"/>
              <a:defRPr/>
            </a:pPr>
            <a:r>
              <a:rPr lang="en-US" altLang="en-US" dirty="0">
                <a:latin typeface="Times New Roman" pitchFamily="18" charset="0"/>
              </a:rPr>
              <a:t>Notifications when ORC is updated, new provider is approved, 2019 workshops, etc.</a:t>
            </a:r>
          </a:p>
          <a:p>
            <a:pPr marL="181230" indent="-181230">
              <a:buFontTx/>
              <a:buChar char="-"/>
              <a:defRPr/>
            </a:pPr>
            <a:r>
              <a:rPr lang="en-US" altLang="en-US" dirty="0">
                <a:latin typeface="Times New Roman" pitchFamily="18" charset="0"/>
              </a:rPr>
              <a:t>Leave a business card, we can sign you up.</a:t>
            </a:r>
          </a:p>
          <a:p>
            <a:pPr marL="181230" indent="-181230">
              <a:buFontTx/>
              <a:buChar char="-"/>
              <a:defRPr/>
            </a:pPr>
            <a:r>
              <a:rPr lang="en-US" altLang="en-US" dirty="0">
                <a:latin typeface="Times New Roman" pitchFamily="18" charset="0"/>
              </a:rPr>
              <a:t>Follow CEC on any of these</a:t>
            </a:r>
            <a:r>
              <a:rPr lang="en-US" altLang="en-US" baseline="0" dirty="0">
                <a:latin typeface="Times New Roman" pitchFamily="18" charset="0"/>
              </a:rPr>
              <a:t> social media platforms</a:t>
            </a:r>
            <a:endParaRPr lang="en-US" altLang="en-US" dirty="0">
              <a:latin typeface="Times New Roman" pitchFamily="18" charset="0"/>
            </a:endParaRPr>
          </a:p>
          <a:p>
            <a:pPr>
              <a:defRPr/>
            </a:pPr>
            <a:endParaRPr lang="en-US" altLang="en-US" dirty="0">
              <a:latin typeface="Times New Roman" pitchFamily="18" charset="0"/>
            </a:endParaRPr>
          </a:p>
        </p:txBody>
      </p:sp>
      <p:sp>
        <p:nvSpPr>
          <p:cNvPr id="74756" name="Slide Number Placeholder 3"/>
          <p:cNvSpPr>
            <a:spLocks noGrp="1"/>
          </p:cNvSpPr>
          <p:nvPr>
            <p:ph type="sldNum" sz="quarter" idx="5"/>
          </p:nvPr>
        </p:nvSpPr>
        <p:spPr>
          <a:noFill/>
        </p:spPr>
        <p:txBody>
          <a:bodyPr/>
          <a:lstStyle>
            <a:lvl1pPr>
              <a:defRPr sz="3800">
                <a:solidFill>
                  <a:srgbClr val="3399FF"/>
                </a:solidFill>
                <a:latin typeface="Times" pitchFamily="18" charset="0"/>
              </a:defRPr>
            </a:lvl1pPr>
            <a:lvl2pPr marL="785329" indent="-302049">
              <a:defRPr sz="3800">
                <a:solidFill>
                  <a:srgbClr val="3399FF"/>
                </a:solidFill>
                <a:latin typeface="Times" pitchFamily="18" charset="0"/>
              </a:defRPr>
            </a:lvl2pPr>
            <a:lvl3pPr marL="1208199" indent="-241639">
              <a:defRPr sz="3800">
                <a:solidFill>
                  <a:srgbClr val="3399FF"/>
                </a:solidFill>
                <a:latin typeface="Times" pitchFamily="18" charset="0"/>
              </a:defRPr>
            </a:lvl3pPr>
            <a:lvl4pPr marL="1691477" indent="-241639">
              <a:defRPr sz="3800">
                <a:solidFill>
                  <a:srgbClr val="3399FF"/>
                </a:solidFill>
                <a:latin typeface="Times" pitchFamily="18" charset="0"/>
              </a:defRPr>
            </a:lvl4pPr>
            <a:lvl5pPr marL="2174758" indent="-241639">
              <a:defRPr sz="3800">
                <a:solidFill>
                  <a:srgbClr val="3399FF"/>
                </a:solidFill>
                <a:latin typeface="Times" pitchFamily="18" charset="0"/>
              </a:defRPr>
            </a:lvl5pPr>
            <a:lvl6pPr marL="2658037" indent="-241639" algn="ctr" eaLnBrk="0" fontAlgn="base" hangingPunct="0">
              <a:spcBef>
                <a:spcPct val="0"/>
              </a:spcBef>
              <a:spcAft>
                <a:spcPct val="0"/>
              </a:spcAft>
              <a:defRPr sz="3800">
                <a:solidFill>
                  <a:srgbClr val="3399FF"/>
                </a:solidFill>
                <a:latin typeface="Times" pitchFamily="18" charset="0"/>
              </a:defRPr>
            </a:lvl6pPr>
            <a:lvl7pPr marL="3141315" indent="-241639" algn="ctr" eaLnBrk="0" fontAlgn="base" hangingPunct="0">
              <a:spcBef>
                <a:spcPct val="0"/>
              </a:spcBef>
              <a:spcAft>
                <a:spcPct val="0"/>
              </a:spcAft>
              <a:defRPr sz="3800">
                <a:solidFill>
                  <a:srgbClr val="3399FF"/>
                </a:solidFill>
                <a:latin typeface="Times" pitchFamily="18" charset="0"/>
              </a:defRPr>
            </a:lvl7pPr>
            <a:lvl8pPr marL="3624596" indent="-241639" algn="ctr" eaLnBrk="0" fontAlgn="base" hangingPunct="0">
              <a:spcBef>
                <a:spcPct val="0"/>
              </a:spcBef>
              <a:spcAft>
                <a:spcPct val="0"/>
              </a:spcAft>
              <a:defRPr sz="3800">
                <a:solidFill>
                  <a:srgbClr val="3399FF"/>
                </a:solidFill>
                <a:latin typeface="Times" pitchFamily="18" charset="0"/>
              </a:defRPr>
            </a:lvl8pPr>
            <a:lvl9pPr marL="4107875" indent="-241639" algn="ctr" eaLnBrk="0" fontAlgn="base" hangingPunct="0">
              <a:spcBef>
                <a:spcPct val="0"/>
              </a:spcBef>
              <a:spcAft>
                <a:spcPct val="0"/>
              </a:spcAft>
              <a:defRPr sz="3800">
                <a:solidFill>
                  <a:srgbClr val="3399FF"/>
                </a:solidFill>
                <a:latin typeface="Times" pitchFamily="18" charset="0"/>
              </a:defRPr>
            </a:lvl9pPr>
          </a:lstStyle>
          <a:p>
            <a:pPr defTabSz="966612">
              <a:defRPr/>
            </a:pPr>
            <a:fld id="{B59C696C-8B68-47C5-9499-F71D09578199}" type="slidenum">
              <a:rPr lang="en-US" altLang="en-US" sz="1300">
                <a:solidFill>
                  <a:prstClr val="black"/>
                </a:solidFill>
                <a:latin typeface="Times New Roman" pitchFamily="18" charset="0"/>
              </a:rPr>
              <a:pPr defTabSz="966612">
                <a:defRPr/>
              </a:pPr>
              <a:t>44</a:t>
            </a:fld>
            <a:endParaRPr lang="en-US" altLang="en-US" sz="1300">
              <a:solidFill>
                <a:prstClr val="black"/>
              </a:solidFill>
              <a:latin typeface="Times New Roman" pitchFamily="18" charset="0"/>
            </a:endParaRPr>
          </a:p>
        </p:txBody>
      </p:sp>
    </p:spTree>
    <p:extLst>
      <p:ext uri="{BB962C8B-B14F-4D97-AF65-F5344CB8AC3E}">
        <p14:creationId xmlns:p14="http://schemas.microsoft.com/office/powerpoint/2010/main" val="882152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err="1">
                <a:solidFill>
                  <a:srgbClr val="252525"/>
                </a:solidFill>
                <a:effectLst/>
                <a:latin typeface="Open Sans" panose="020B0606030504020204" pitchFamily="34" charset="0"/>
              </a:rPr>
              <a:t>CalBEM</a:t>
            </a:r>
            <a:r>
              <a:rPr lang="en-US" b="0" i="1" dirty="0">
                <a:solidFill>
                  <a:srgbClr val="252525"/>
                </a:solidFill>
                <a:effectLst/>
                <a:latin typeface="Open Sans" panose="020B0606030504020204" pitchFamily="34" charset="0"/>
              </a:rPr>
              <a:t> convenes representative voices in the building energy modeling (BEM) field to identify and collaborate on BEM improvements related to energy codes and building performance. They meet throughout the year via Working Groups and at an annual event. </a:t>
            </a:r>
            <a:r>
              <a:rPr lang="en-US" b="0" i="1" dirty="0" err="1">
                <a:solidFill>
                  <a:srgbClr val="252525"/>
                </a:solidFill>
                <a:effectLst/>
                <a:latin typeface="Open Sans" panose="020B0606030504020204" pitchFamily="34" charset="0"/>
              </a:rPr>
              <a:t>CalBEM</a:t>
            </a:r>
            <a:r>
              <a:rPr lang="en-US" b="0" i="1" dirty="0">
                <a:solidFill>
                  <a:srgbClr val="252525"/>
                </a:solidFill>
                <a:effectLst/>
                <a:latin typeface="Open Sans" panose="020B0606030504020204" pitchFamily="34" charset="0"/>
              </a:rPr>
              <a:t> is sponsored by Southern California Edison on behalf of California utilities.</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70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484188" y="733425"/>
            <a:ext cx="6508750" cy="3660775"/>
          </a:xfrm>
          <a:noFill/>
          <a:ln>
            <a:noFill/>
          </a:ln>
          <a:extLst>
            <a:ext uri="{91240B29-F687-4F45-9708-019B960494DF}">
              <a14:hiddenLine xmlns:a14="http://schemas.microsoft.com/office/drawing/2010/main" w="9525">
                <a:solidFill>
                  <a:srgbClr val="000000"/>
                </a:solidFill>
                <a:miter lim="800000"/>
                <a:headEnd/>
                <a:tailEnd/>
              </a14:hiddenLine>
            </a:ext>
          </a:extLst>
        </p:spPr>
      </p:sp>
      <p:sp>
        <p:nvSpPr>
          <p:cNvPr id="196611" name="Notes Placeholder 2"/>
          <p:cNvSpPr>
            <a:spLocks noGrp="1"/>
          </p:cNvSpPr>
          <p:nvPr>
            <p:ph type="body" idx="1"/>
          </p:nvPr>
        </p:nvSpPr>
        <p:spPr>
          <a:noFill/>
        </p:spPr>
        <p:txBody>
          <a:bodyPr/>
          <a:lstStyle/>
          <a:p>
            <a:pPr marL="181240" indent="-181240">
              <a:buFontTx/>
              <a:buChar char="-"/>
            </a:pPr>
            <a:r>
              <a:rPr lang="en-US" altLang="en-US" dirty="0">
                <a:latin typeface="Times New Roman" panose="02020603050405020304" pitchFamily="18" charset="0"/>
              </a:rPr>
              <a:t>2019 forms are here</a:t>
            </a:r>
          </a:p>
          <a:p>
            <a:pPr marL="181240" indent="-181240">
              <a:buFontTx/>
              <a:buChar char="-"/>
            </a:pPr>
            <a:r>
              <a:rPr lang="en-US" altLang="en-US" dirty="0">
                <a:latin typeface="Times New Roman" panose="02020603050405020304" pitchFamily="18" charset="0"/>
              </a:rPr>
              <a:t>Have a forms tool that list all forms required for a project (res or </a:t>
            </a:r>
            <a:r>
              <a:rPr lang="en-US" altLang="en-US" dirty="0" err="1">
                <a:latin typeface="Times New Roman" panose="02020603050405020304" pitchFamily="18" charset="0"/>
              </a:rPr>
              <a:t>nonres</a:t>
            </a:r>
            <a:r>
              <a:rPr lang="en-US" altLang="en-US" dirty="0">
                <a:latin typeface="Times New Roman" panose="02020603050405020304" pitchFamily="18" charset="0"/>
              </a:rPr>
              <a:t>; new or altered) from permit to final inspection.  Some building departments require applicants to use this tool and provide the forms report to obtain a permit.</a:t>
            </a:r>
          </a:p>
          <a:p>
            <a:pPr marL="181240" indent="-181240">
              <a:buFontTx/>
              <a:buChar char="-"/>
            </a:pPr>
            <a:r>
              <a:rPr lang="en-US" altLang="en-US" dirty="0">
                <a:latin typeface="Times New Roman" panose="02020603050405020304" pitchFamily="18" charset="0"/>
              </a:rPr>
              <a:t>Resource tool is very useful!  All Standards documents are complied into one, and it allows you to do a word search for all documents at once.</a:t>
            </a:r>
          </a:p>
          <a:p>
            <a:pPr marL="181240" indent="-181240">
              <a:buFontTx/>
              <a:buChar char="-"/>
            </a:pPr>
            <a:r>
              <a:rPr lang="en-US" altLang="en-US" dirty="0">
                <a:latin typeface="Times New Roman" panose="02020603050405020304" pitchFamily="18" charset="0"/>
              </a:rPr>
              <a:t>Free training.  They will come to you if you can get enough people.  Have self-taught course online as well.  AND, they are an ICC Preferred Provider and can obtain CEUs.</a:t>
            </a:r>
          </a:p>
          <a:p>
            <a:pPr marL="181240" indent="-181240">
              <a:buFontTx/>
              <a:buChar char="-"/>
            </a:pPr>
            <a:r>
              <a:rPr lang="en-US" altLang="en-US" dirty="0">
                <a:latin typeface="Times New Roman" panose="02020603050405020304" pitchFamily="18" charset="0"/>
              </a:rPr>
              <a:t>Checklists, Trigger Sheets, etc. made especially for them (enforcement agencies) to help simplify the code.</a:t>
            </a:r>
          </a:p>
        </p:txBody>
      </p:sp>
      <p:sp>
        <p:nvSpPr>
          <p:cNvPr id="196612" name="Slide Number Placeholder 3"/>
          <p:cNvSpPr>
            <a:spLocks noGrp="1"/>
          </p:cNvSpPr>
          <p:nvPr>
            <p:ph type="sldNum" sz="quarter" idx="5"/>
          </p:nvPr>
        </p:nvSpPr>
        <p:spPr>
          <a:noFill/>
        </p:spPr>
        <p:txBody>
          <a:bodyPr/>
          <a:lstStyle>
            <a:lvl1pPr>
              <a:defRPr sz="3800">
                <a:solidFill>
                  <a:srgbClr val="3399FF"/>
                </a:solidFill>
                <a:latin typeface="Times" panose="02020603050405020304" pitchFamily="18" charset="0"/>
              </a:defRPr>
            </a:lvl1pPr>
            <a:lvl2pPr marL="785372" indent="-302066">
              <a:defRPr sz="3800">
                <a:solidFill>
                  <a:srgbClr val="3399FF"/>
                </a:solidFill>
                <a:latin typeface="Times" panose="02020603050405020304" pitchFamily="18" charset="0"/>
              </a:defRPr>
            </a:lvl2pPr>
            <a:lvl3pPr marL="1208265" indent="-241653">
              <a:defRPr sz="3800">
                <a:solidFill>
                  <a:srgbClr val="3399FF"/>
                </a:solidFill>
                <a:latin typeface="Times" panose="02020603050405020304" pitchFamily="18" charset="0"/>
              </a:defRPr>
            </a:lvl3pPr>
            <a:lvl4pPr marL="1691571" indent="-241653">
              <a:defRPr sz="3800">
                <a:solidFill>
                  <a:srgbClr val="3399FF"/>
                </a:solidFill>
                <a:latin typeface="Times" panose="02020603050405020304" pitchFamily="18" charset="0"/>
              </a:defRPr>
            </a:lvl4pPr>
            <a:lvl5pPr marL="2174878" indent="-241653">
              <a:defRPr sz="3800">
                <a:solidFill>
                  <a:srgbClr val="3399FF"/>
                </a:solidFill>
                <a:latin typeface="Times" panose="02020603050405020304" pitchFamily="18" charset="0"/>
              </a:defRPr>
            </a:lvl5pPr>
            <a:lvl6pPr marL="2658184" indent="-241653" eaLnBrk="0" fontAlgn="base" hangingPunct="0">
              <a:spcBef>
                <a:spcPct val="0"/>
              </a:spcBef>
              <a:spcAft>
                <a:spcPct val="0"/>
              </a:spcAft>
              <a:defRPr sz="3800">
                <a:solidFill>
                  <a:srgbClr val="3399FF"/>
                </a:solidFill>
                <a:latin typeface="Times" panose="02020603050405020304" pitchFamily="18" charset="0"/>
              </a:defRPr>
            </a:lvl6pPr>
            <a:lvl7pPr marL="3141490" indent="-241653" eaLnBrk="0" fontAlgn="base" hangingPunct="0">
              <a:spcBef>
                <a:spcPct val="0"/>
              </a:spcBef>
              <a:spcAft>
                <a:spcPct val="0"/>
              </a:spcAft>
              <a:defRPr sz="3800">
                <a:solidFill>
                  <a:srgbClr val="3399FF"/>
                </a:solidFill>
                <a:latin typeface="Times" panose="02020603050405020304" pitchFamily="18" charset="0"/>
              </a:defRPr>
            </a:lvl7pPr>
            <a:lvl8pPr marL="3624796" indent="-241653" eaLnBrk="0" fontAlgn="base" hangingPunct="0">
              <a:spcBef>
                <a:spcPct val="0"/>
              </a:spcBef>
              <a:spcAft>
                <a:spcPct val="0"/>
              </a:spcAft>
              <a:defRPr sz="3800">
                <a:solidFill>
                  <a:srgbClr val="3399FF"/>
                </a:solidFill>
                <a:latin typeface="Times" panose="02020603050405020304" pitchFamily="18" charset="0"/>
              </a:defRPr>
            </a:lvl8pPr>
            <a:lvl9pPr marL="4108102" indent="-241653" eaLnBrk="0" fontAlgn="base" hangingPunct="0">
              <a:spcBef>
                <a:spcPct val="0"/>
              </a:spcBef>
              <a:spcAft>
                <a:spcPct val="0"/>
              </a:spcAft>
              <a:defRPr sz="3800">
                <a:solidFill>
                  <a:srgbClr val="3399FF"/>
                </a:solidFill>
                <a:latin typeface="Times" panose="02020603050405020304" pitchFamily="18" charset="0"/>
              </a:defRPr>
            </a:lvl9pPr>
          </a:lstStyle>
          <a:p>
            <a:pPr defTabSz="483306">
              <a:defRPr/>
            </a:pPr>
            <a:fld id="{847199D2-8395-46B7-8044-90999AA6C217}" type="slidenum">
              <a:rPr lang="en-US" altLang="en-US" sz="1300">
                <a:solidFill>
                  <a:prstClr val="black"/>
                </a:solidFill>
                <a:latin typeface="Times New Roman" panose="02020603050405020304" pitchFamily="18" charset="0"/>
              </a:rPr>
              <a:pPr defTabSz="483306">
                <a:defRPr/>
              </a:pPr>
              <a:t>46</a:t>
            </a:fld>
            <a:endParaRPr lang="en-US" altLang="en-US" sz="13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5882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Authority and Process</a:t>
            </a:r>
          </a:p>
          <a:p>
            <a:r>
              <a:rPr lang="en-US" sz="1200" kern="1200" dirty="0">
                <a:solidFill>
                  <a:schemeClr val="tx1"/>
                </a:solidFill>
                <a:effectLst/>
                <a:latin typeface="+mn-lt"/>
                <a:ea typeface="+mn-ea"/>
                <a:cs typeface="+mn-cs"/>
              </a:rPr>
              <a:t>Two California assemblymen, Charles Warren and Al Alquist co-authored the Warren-Alquist Act. This Act authorizes the Energy Commission to develop the Energy Code on a triennial basis and local jurisdictions to enforce the Energy Code through the building permit process.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Energy Code was developed, at the direction of the Warren Alquist Act, to reduce the wasteful, uneconomic, inefficient, or unnecessary consumption of energy.  The Act was sign into law in 1974 by then Governor Ronald Reagan. The California Energy Commission was launched by Governor Jerry Brown in 1975 with the appointment of the first five Commissioners, and the Commission immediately set out to meet the extensive mandates of the Warren-Alquist Act, including the adoption of the first Building Energy Efficiency Standards that went into effect in 1978.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785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questions or comments related to the compliance manuals, please contact Bach Tsan or Payam </a:t>
            </a:r>
            <a:r>
              <a:rPr lang="en-US" dirty="0" err="1"/>
              <a:t>Bozorgchami</a:t>
            </a:r>
            <a:r>
              <a:rPr lang="en-US" dirty="0"/>
              <a:t>. Our contact information is shown on this slide. </a:t>
            </a:r>
          </a:p>
        </p:txBody>
      </p:sp>
      <p:sp>
        <p:nvSpPr>
          <p:cNvPr id="4" name="Slide Number Placeholder 3"/>
          <p:cNvSpPr>
            <a:spLocks noGrp="1"/>
          </p:cNvSpPr>
          <p:nvPr>
            <p:ph type="sldNum" sz="quarter" idx="5"/>
          </p:nvPr>
        </p:nvSpPr>
        <p:spPr/>
        <p:txBody>
          <a:bodyPr/>
          <a:lstStyle/>
          <a:p>
            <a:fld id="{9117B0B1-BEA2-8948-A557-11B4BDB90777}" type="slidenum">
              <a:rPr lang="en-US" smtClean="0"/>
              <a:t>47</a:t>
            </a:fld>
            <a:endParaRPr lang="en-US"/>
          </a:p>
        </p:txBody>
      </p:sp>
    </p:spTree>
    <p:extLst>
      <p:ext uri="{BB962C8B-B14F-4D97-AF65-F5344CB8AC3E}">
        <p14:creationId xmlns:p14="http://schemas.microsoft.com/office/powerpoint/2010/main" val="205255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13" indent="-163513">
              <a:buFontTx/>
              <a:buChar char="-"/>
              <a:defRPr/>
            </a:pPr>
            <a:r>
              <a:rPr lang="en-US" altLang="en-US" b="1">
                <a:latin typeface="Times New Roman" panose="02020603050405020304" pitchFamily="18" charset="0"/>
              </a:rPr>
              <a:t>Other goals that also has been recently bestowed on us here at the Energy Commission. Through the Energy Code we need to consider reduction of Green house gasses</a:t>
            </a:r>
          </a:p>
          <a:p>
            <a:pPr marL="163513" indent="-163513">
              <a:buFontTx/>
              <a:buChar char="-"/>
              <a:defRPr/>
            </a:pPr>
            <a:r>
              <a:rPr lang="en-US" altLang="en-US">
                <a:latin typeface="Times New Roman" panose="02020603050405020304" pitchFamily="18" charset="0"/>
              </a:rPr>
              <a:t> </a:t>
            </a:r>
          </a:p>
          <a:p>
            <a:pPr marL="163513" indent="-163513">
              <a:buFontTx/>
              <a:buChar char="-"/>
              <a:defRPr/>
            </a:pPr>
            <a:r>
              <a:rPr lang="en-US" altLang="en-US">
                <a:latin typeface="Times New Roman" panose="02020603050405020304" pitchFamily="18" charset="0"/>
              </a:rPr>
              <a:t>(Standards do consider the reduction of green house gases – GHG)</a:t>
            </a: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AB32: reduce GHG emissions in CA to 1990 levels by 2020</a:t>
            </a:r>
            <a:endParaRPr lang="en-US" altLang="en-US">
              <a:latin typeface="Times New Roman" panose="02020603050405020304" pitchFamily="18" charset="0"/>
            </a:endParaRPr>
          </a:p>
          <a:p>
            <a:pPr marL="163513" indent="-163513">
              <a:buFontTx/>
              <a:buChar char="-"/>
              <a:defRPr/>
            </a:pPr>
            <a:r>
              <a:rPr lang="en-US" altLang="en-US">
                <a:latin typeface="Times New Roman" panose="02020603050405020304" pitchFamily="18" charset="0"/>
              </a:rPr>
              <a:t>SB 350: </a:t>
            </a:r>
            <a:r>
              <a:rPr lang="en-US" altLang="en-US" b="1">
                <a:latin typeface="Times New Roman" panose="02020603050405020304" pitchFamily="18" charset="0"/>
              </a:rPr>
              <a:t>Doubling energy efficiency savings and increase CA’s renewable portfolio </a:t>
            </a:r>
            <a:r>
              <a:rPr lang="en-US" altLang="en-US">
                <a:latin typeface="Times New Roman" panose="02020603050405020304" pitchFamily="18" charset="0"/>
              </a:rPr>
              <a:t>from 33% to 50% by 2030. </a:t>
            </a:r>
          </a:p>
          <a:p>
            <a:pPr marL="163513" indent="-163513">
              <a:buFontTx/>
              <a:buChar char="-"/>
              <a:defRPr/>
            </a:pPr>
            <a:r>
              <a:rPr lang="en-US" altLang="en-US">
                <a:latin typeface="Times New Roman" panose="02020603050405020304" pitchFamily="18" charset="0"/>
              </a:rPr>
              <a:t>SB 100: Increase clean energy to 100% by 2045. 65% RPS by 2045 Renewable Portfolio Standards</a:t>
            </a:r>
          </a:p>
          <a:p>
            <a:pPr marL="163513" indent="-163513">
              <a:buFontTx/>
              <a:buChar char="-"/>
              <a:defRPr/>
            </a:pPr>
            <a:r>
              <a:rPr lang="en-US" altLang="en-US">
                <a:latin typeface="Times New Roman" panose="02020603050405020304" pitchFamily="18" charset="0"/>
              </a:rPr>
              <a:t>How we are doing this is by looking into a HEAT Pump Baseline, PV and Energy Storage  for self -Utilization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43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7</a:t>
            </a:fld>
            <a:endParaRPr lang="en-US"/>
          </a:p>
        </p:txBody>
      </p:sp>
    </p:spTree>
    <p:extLst>
      <p:ext uri="{BB962C8B-B14F-4D97-AF65-F5344CB8AC3E}">
        <p14:creationId xmlns:p14="http://schemas.microsoft.com/office/powerpoint/2010/main" val="394857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8</a:t>
            </a:fld>
            <a:endParaRPr lang="en-US"/>
          </a:p>
        </p:txBody>
      </p:sp>
    </p:spTree>
    <p:extLst>
      <p:ext uri="{BB962C8B-B14F-4D97-AF65-F5344CB8AC3E}">
        <p14:creationId xmlns:p14="http://schemas.microsoft.com/office/powerpoint/2010/main" val="294536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u="sng" dirty="0"/>
              <a:t>Benefits of the Energy Code</a:t>
            </a:r>
          </a:p>
          <a:p>
            <a:pPr marL="171450" indent="-171450">
              <a:lnSpc>
                <a:spcPct val="100000"/>
              </a:lnSpc>
              <a:buFont typeface="Arial" panose="020B0604020202020204" pitchFamily="34" charset="0"/>
              <a:buChar char="•"/>
            </a:pPr>
            <a:r>
              <a:rPr lang="en-US" dirty="0"/>
              <a:t>Consumer protection mechanism</a:t>
            </a:r>
          </a:p>
          <a:p>
            <a:pPr marL="171450" indent="-171450">
              <a:lnSpc>
                <a:spcPct val="100000"/>
              </a:lnSpc>
              <a:buFont typeface="Arial" panose="020B0604020202020204" pitchFamily="34" charset="0"/>
              <a:buChar char="•"/>
            </a:pPr>
            <a:r>
              <a:rPr lang="en-US" dirty="0"/>
              <a:t>Feasible and cost-effective</a:t>
            </a:r>
          </a:p>
          <a:p>
            <a:pPr marL="171450" indent="-171450">
              <a:lnSpc>
                <a:spcPct val="100000"/>
              </a:lnSpc>
              <a:buFont typeface="Arial" panose="020B0604020202020204" pitchFamily="34" charset="0"/>
              <a:buChar char="•"/>
            </a:pPr>
            <a:r>
              <a:rPr lang="en-US" dirty="0"/>
              <a:t>Standards save &gt;$100B on utility bills</a:t>
            </a:r>
          </a:p>
          <a:p>
            <a:pPr marL="171450" indent="-171450">
              <a:lnSpc>
                <a:spcPct val="100000"/>
              </a:lnSpc>
              <a:buFont typeface="Arial" panose="020B0604020202020204" pitchFamily="34" charset="0"/>
              <a:buChar char="•"/>
            </a:pPr>
            <a:r>
              <a:rPr lang="en-US" dirty="0"/>
              <a:t>Least-cost means for climate action</a:t>
            </a:r>
          </a:p>
          <a:p>
            <a:pPr marL="171450" indent="-171450">
              <a:lnSpc>
                <a:spcPct val="100000"/>
              </a:lnSpc>
              <a:buFont typeface="Arial" panose="020B0604020202020204" pitchFamily="34" charset="0"/>
              <a:buChar char="•"/>
            </a:pPr>
            <a:r>
              <a:rPr lang="en-US" dirty="0"/>
              <a:t>Load flexibility for a clean electrical grid</a:t>
            </a:r>
          </a:p>
          <a:p>
            <a:pPr marL="171450" indent="-171450">
              <a:lnSpc>
                <a:spcPct val="100000"/>
              </a:lnSpc>
              <a:buFont typeface="Arial" panose="020B0604020202020204" pitchFamily="34" charset="0"/>
              <a:buChar char="•"/>
            </a:pPr>
            <a:r>
              <a:rPr lang="en-US" dirty="0"/>
              <a:t>Compliance flexibility by allowing trade-offs</a:t>
            </a:r>
          </a:p>
          <a:p>
            <a:pPr marL="0" indent="0">
              <a:buFont typeface="Arial" panose="020B0604020202020204" pitchFamily="34" charset="0"/>
              <a:buNone/>
            </a:pPr>
            <a:endParaRPr lang="en-US" b="1" u="sng" dirty="0"/>
          </a:p>
          <a:p>
            <a:pPr marL="0" indent="0">
              <a:buFont typeface="Arial" panose="020B0604020202020204" pitchFamily="34" charset="0"/>
              <a:buNone/>
            </a:pPr>
            <a:r>
              <a:rPr lang="en-US" b="1" u="sng" dirty="0"/>
              <a:t>Sources</a:t>
            </a:r>
            <a:endParaRPr lang="en-US" dirty="0"/>
          </a:p>
          <a:p>
            <a:pPr marL="171450" indent="-171450">
              <a:buFont typeface="Arial" panose="020B0604020202020204" pitchFamily="34" charset="0"/>
              <a:buChar char="•"/>
            </a:pPr>
            <a:r>
              <a:rPr lang="en-US" dirty="0"/>
              <a:t>2019 CA Energy Efficiency Action Plan – “California has been a national leader in energy efficiency since the late 1970s, with appliance and building standards saving consumers more than $100 billion in utility bills.” file:///C:/Users/wvicent/Downloads/TN231261_20191217T104007_2019%20California%20Energy%20Efficiency%20Action%20Plan%20(1).pdf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Emission Savings from 2005, 2008, 2013, 2016, 2019 and 2022 Impact Analysis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Total statewide emissions from Residential and Commercial buildings: file:///C:/Users/wvicent/Downloads/TN232922_20200506T151733_Adopted%202019%20Integrated%20Energy%20Policy%20Report%20(3).pdf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9117B0B1-BEA2-8948-A557-11B4BDB90777}" type="slidenum">
              <a:rPr lang="en-US" smtClean="0"/>
              <a:t>9</a:t>
            </a:fld>
            <a:endParaRPr lang="en-US"/>
          </a:p>
        </p:txBody>
      </p:sp>
    </p:spTree>
    <p:extLst>
      <p:ext uri="{BB962C8B-B14F-4D97-AF65-F5344CB8AC3E}">
        <p14:creationId xmlns:p14="http://schemas.microsoft.com/office/powerpoint/2010/main" val="320203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u="sng" dirty="0"/>
              <a:t>•	Roughly every three years, the CEC makes updates to the Energy Code to reduce wasteful, inefficient, uneconomic and unnecessary energy consumption in newly constructed buildings, additions and alterations. </a:t>
            </a:r>
          </a:p>
          <a:p>
            <a:pPr>
              <a:lnSpc>
                <a:spcPct val="100000"/>
              </a:lnSpc>
            </a:pPr>
            <a:r>
              <a:rPr lang="en-US" b="1" u="sng" dirty="0"/>
              <a:t>•	After the CEC adopts these standards, they are submitted to the California Building Standards Commission for approval and inclusion in the California Building Standards Code (also known as Title 24).</a:t>
            </a:r>
          </a:p>
          <a:p>
            <a:pPr>
              <a:lnSpc>
                <a:spcPct val="100000"/>
              </a:lnSpc>
            </a:pPr>
            <a:r>
              <a:rPr lang="en-US" b="1" u="sng" dirty="0"/>
              <a:t>•	The Energy Code provides substantial long-term benefits to California:</a:t>
            </a:r>
          </a:p>
          <a:p>
            <a:pPr>
              <a:lnSpc>
                <a:spcPct val="100000"/>
              </a:lnSpc>
            </a:pPr>
            <a:r>
              <a:rPr lang="en-US" b="1" u="sng" dirty="0"/>
              <a:t>o	Since the 1970’s, together the appliance and building standards have saved California consumers more than $100 billion dollars in utility bills;</a:t>
            </a:r>
          </a:p>
          <a:p>
            <a:pPr>
              <a:lnSpc>
                <a:spcPct val="100000"/>
              </a:lnSpc>
            </a:pPr>
            <a:r>
              <a:rPr lang="en-US" b="1" u="sng" dirty="0"/>
              <a:t>o	Updates to these standards are technologically feasible and cost-effective in their entirety, making the Energy Code itself a consumer protection mechanism;</a:t>
            </a:r>
          </a:p>
          <a:p>
            <a:pPr>
              <a:lnSpc>
                <a:spcPct val="100000"/>
              </a:lnSpc>
            </a:pPr>
            <a:r>
              <a:rPr lang="en-US" b="1" u="sng" dirty="0"/>
              <a:t>o	Homes and businesses are responsible for a quarter of CA’s greenhouse gas emissions. Energy Efficiency, as exemplified by the Energy Code, has been identified by the state as an essential, least-cost means to achieve CA’s climate action goals;</a:t>
            </a:r>
          </a:p>
          <a:p>
            <a:pPr>
              <a:lnSpc>
                <a:spcPct val="100000"/>
              </a:lnSpc>
            </a:pPr>
            <a:r>
              <a:rPr lang="en-US" b="1" u="sng" dirty="0"/>
              <a:t>o	The Energy Code also encourages load flexibility and responsible use of an increasingly clean electrical grid;</a:t>
            </a:r>
          </a:p>
          <a:p>
            <a:pPr>
              <a:lnSpc>
                <a:spcPct val="100000"/>
              </a:lnSpc>
            </a:pPr>
            <a:r>
              <a:rPr lang="en-US" b="1" u="sng" dirty="0"/>
              <a:t>o	And it does all of this while providing compliance flexibility by allowing for trade-offs through the performance modeling approach.</a:t>
            </a:r>
          </a:p>
          <a:p>
            <a:pPr>
              <a:lnSpc>
                <a:spcPct val="100000"/>
              </a:lnSpc>
            </a:pPr>
            <a:endParaRPr lang="en-US"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cs typeface="Arial" panose="020B0604020202020204" pitchFamily="34" charset="0"/>
              </a:rPr>
              <a:t>For each Energy Code update, the CEC reports estimates of statewide impacts. Looking at the greenhouse gas emissions savings from 2006 onward gives a sense of the substantial statewide environmental benefits attributed to the Energy Code.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pPr>
            <a:endParaRPr lang="en-US" b="1" u="sng" dirty="0"/>
          </a:p>
          <a:p>
            <a:pPr>
              <a:lnSpc>
                <a:spcPct val="100000"/>
              </a:lnSpc>
            </a:pPr>
            <a:r>
              <a:rPr lang="en-US" b="1" u="sng" dirty="0"/>
              <a:t>Benefits of the Energy Code</a:t>
            </a:r>
          </a:p>
          <a:p>
            <a:pPr marL="171450" indent="-171450">
              <a:lnSpc>
                <a:spcPct val="100000"/>
              </a:lnSpc>
              <a:buFont typeface="Arial" panose="020B0604020202020204" pitchFamily="34" charset="0"/>
              <a:buChar char="•"/>
            </a:pPr>
            <a:r>
              <a:rPr lang="en-US" dirty="0"/>
              <a:t>Consumer protection mechanism</a:t>
            </a:r>
          </a:p>
          <a:p>
            <a:pPr marL="171450" indent="-171450">
              <a:lnSpc>
                <a:spcPct val="100000"/>
              </a:lnSpc>
              <a:buFont typeface="Arial" panose="020B0604020202020204" pitchFamily="34" charset="0"/>
              <a:buChar char="•"/>
            </a:pPr>
            <a:r>
              <a:rPr lang="en-US" dirty="0"/>
              <a:t>Feasible and cost-effective</a:t>
            </a:r>
          </a:p>
          <a:p>
            <a:pPr marL="171450" indent="-171450">
              <a:lnSpc>
                <a:spcPct val="100000"/>
              </a:lnSpc>
              <a:buFont typeface="Arial" panose="020B0604020202020204" pitchFamily="34" charset="0"/>
              <a:buChar char="•"/>
            </a:pPr>
            <a:r>
              <a:rPr lang="en-US" dirty="0"/>
              <a:t>Standards save &gt;$100B on utility bills</a:t>
            </a:r>
          </a:p>
          <a:p>
            <a:pPr marL="171450" indent="-171450">
              <a:lnSpc>
                <a:spcPct val="100000"/>
              </a:lnSpc>
              <a:buFont typeface="Arial" panose="020B0604020202020204" pitchFamily="34" charset="0"/>
              <a:buChar char="•"/>
            </a:pPr>
            <a:r>
              <a:rPr lang="en-US" dirty="0"/>
              <a:t>Least-cost means for climate action</a:t>
            </a:r>
          </a:p>
          <a:p>
            <a:pPr marL="171450" indent="-171450">
              <a:lnSpc>
                <a:spcPct val="100000"/>
              </a:lnSpc>
              <a:buFont typeface="Arial" panose="020B0604020202020204" pitchFamily="34" charset="0"/>
              <a:buChar char="•"/>
            </a:pPr>
            <a:r>
              <a:rPr lang="en-US" dirty="0"/>
              <a:t>Load flexibility for a clean electrical grid</a:t>
            </a:r>
          </a:p>
          <a:p>
            <a:pPr marL="171450" indent="-171450">
              <a:lnSpc>
                <a:spcPct val="100000"/>
              </a:lnSpc>
              <a:buFont typeface="Arial" panose="020B0604020202020204" pitchFamily="34" charset="0"/>
              <a:buChar char="•"/>
            </a:pPr>
            <a:r>
              <a:rPr lang="en-US" dirty="0"/>
              <a:t>Compliance flexibility by allowing trade-offs</a:t>
            </a:r>
          </a:p>
          <a:p>
            <a:pPr marL="0" indent="0">
              <a:buFont typeface="Arial" panose="020B0604020202020204" pitchFamily="34" charset="0"/>
              <a:buNone/>
            </a:pPr>
            <a:endParaRPr lang="en-US" b="1" u="sng" dirty="0"/>
          </a:p>
          <a:p>
            <a:pPr marL="0" indent="0">
              <a:buFont typeface="Arial" panose="020B0604020202020204" pitchFamily="34" charset="0"/>
              <a:buNone/>
            </a:pPr>
            <a:r>
              <a:rPr lang="en-US" b="1" u="sng" dirty="0"/>
              <a:t>Sources</a:t>
            </a:r>
            <a:endParaRPr lang="en-US" dirty="0"/>
          </a:p>
          <a:p>
            <a:pPr marL="171450" indent="-171450">
              <a:buFont typeface="Arial" panose="020B0604020202020204" pitchFamily="34" charset="0"/>
              <a:buChar char="•"/>
            </a:pPr>
            <a:r>
              <a:rPr lang="en-US" dirty="0"/>
              <a:t>2019 CA Energy Efficiency Action Plan – “California has been a national leader in energy efficiency since the late 1970s, with appliance and building standards saving consumers more than $100 billion in utility bills.” file:///C:/Users/wvicent/Downloads/TN231261_20191217T104007_2019%20California%20Energy%20Efficiency%20Action%20Plan%20(1).pdf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Emission Savings from 2005, 2008, 2013, 2016, 2019 and 2022 Impact Analysis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Total statewide emissions from Residential and Commercial buildings: file:///C:/Users/wvicent/Downloads/TN232922_20200506T151733_Adopted%202019%20Integrated%20Energy%20Policy%20Report%20(3).pdf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9117B0B1-BEA2-8948-A557-11B4BDB90777}" type="slidenum">
              <a:rPr lang="en-US" smtClean="0"/>
              <a:t>10</a:t>
            </a:fld>
            <a:endParaRPr lang="en-US"/>
          </a:p>
        </p:txBody>
      </p:sp>
    </p:spTree>
    <p:extLst>
      <p:ext uri="{BB962C8B-B14F-4D97-AF65-F5344CB8AC3E}">
        <p14:creationId xmlns:p14="http://schemas.microsoft.com/office/powerpoint/2010/main" val="3734765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1: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72A443-4875-2F41-83A6-5C6ACD6B85E1}" type="datetimeFigureOut">
              <a:rPr lang="en-US" smtClean="0"/>
              <a:t>9/13/2022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endParaRPr lang="en-US" dirty="0"/>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15165"/>
            <a:ext cx="1287483" cy="1131555"/>
          </a:xfrm>
          <a:prstGeom prst="rect">
            <a:avLst/>
          </a:prstGeom>
        </p:spPr>
      </p:pic>
    </p:spTree>
    <p:extLst>
      <p:ext uri="{BB962C8B-B14F-4D97-AF65-F5344CB8AC3E}">
        <p14:creationId xmlns:p14="http://schemas.microsoft.com/office/powerpoint/2010/main" val="246689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2178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365970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50745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F924F7-8053-4940-9F7C-FCD671CCA1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016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6EE572-1E0E-504B-90B2-3958AF43ABD8}"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endParaRPr lang="en-US" dirty="0"/>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8949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EE572-1E0E-504B-90B2-3958AF43ABD8}"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36988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EE572-1E0E-504B-90B2-3958AF43ABD8}"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78302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1: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72A443-4875-2F41-83A6-5C6ACD6B85E1}" type="datetimeFigureOut">
              <a:rPr lang="en-US" smtClean="0"/>
              <a:t>9/13/2022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endParaRPr lang="en-US" dirty="0"/>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15165"/>
            <a:ext cx="1287483" cy="1131555"/>
          </a:xfrm>
          <a:prstGeom prst="rect">
            <a:avLst/>
          </a:prstGeom>
        </p:spPr>
      </p:pic>
    </p:spTree>
    <p:extLst>
      <p:ext uri="{BB962C8B-B14F-4D97-AF65-F5344CB8AC3E}">
        <p14:creationId xmlns:p14="http://schemas.microsoft.com/office/powerpoint/2010/main" val="4175939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12758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007310"/>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sp>
        <p:nvSpPr>
          <p:cNvPr id="10" name="Content Placeholder 9"/>
          <p:cNvSpPr>
            <a:spLocks noGrp="1"/>
          </p:cNvSpPr>
          <p:nvPr>
            <p:ph sz="quarter" idx="13" hasCustomPrompt="1"/>
          </p:nvPr>
        </p:nvSpPr>
        <p:spPr>
          <a:xfrm>
            <a:off x="2363788" y="4945063"/>
            <a:ext cx="2911475" cy="1022350"/>
          </a:xfrm>
        </p:spPr>
        <p:txBody>
          <a:bodyPr>
            <a:noAutofit/>
          </a:bodyPr>
          <a:lstStyle>
            <a:lvl1pPr marL="0" indent="0">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Presenters:</a:t>
            </a:r>
          </a:p>
          <a:p>
            <a:pPr lvl="0"/>
            <a:r>
              <a:rPr lang="en-US" dirty="0"/>
              <a:t>Name 1</a:t>
            </a:r>
          </a:p>
          <a:p>
            <a:pPr lvl="0"/>
            <a:r>
              <a:rPr lang="en-US" dirty="0"/>
              <a:t>Name 2</a:t>
            </a:r>
          </a:p>
        </p:txBody>
      </p:sp>
    </p:spTree>
    <p:extLst>
      <p:ext uri="{BB962C8B-B14F-4D97-AF65-F5344CB8AC3E}">
        <p14:creationId xmlns:p14="http://schemas.microsoft.com/office/powerpoint/2010/main" val="3276551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2A443-4875-2F41-83A6-5C6ACD6B85E1}"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924B7-EDFF-824B-BCE9-3FAD438598D0}"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889" y="298106"/>
            <a:ext cx="1238250" cy="1085850"/>
          </a:xfrm>
          <a:prstGeom prst="rect">
            <a:avLst/>
          </a:prstGeom>
        </p:spPr>
      </p:pic>
    </p:spTree>
    <p:extLst>
      <p:ext uri="{BB962C8B-B14F-4D97-AF65-F5344CB8AC3E}">
        <p14:creationId xmlns:p14="http://schemas.microsoft.com/office/powerpoint/2010/main" val="42557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12758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007310"/>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sp>
        <p:nvSpPr>
          <p:cNvPr id="10" name="Content Placeholder 9"/>
          <p:cNvSpPr>
            <a:spLocks noGrp="1"/>
          </p:cNvSpPr>
          <p:nvPr>
            <p:ph sz="quarter" idx="13" hasCustomPrompt="1"/>
          </p:nvPr>
        </p:nvSpPr>
        <p:spPr>
          <a:xfrm>
            <a:off x="2363788" y="4945063"/>
            <a:ext cx="2911475" cy="1022350"/>
          </a:xfrm>
        </p:spPr>
        <p:txBody>
          <a:bodyPr>
            <a:noAutofit/>
          </a:bodyPr>
          <a:lstStyle>
            <a:lvl1pPr marL="0" indent="0">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Presenters:</a:t>
            </a:r>
          </a:p>
          <a:p>
            <a:pPr lvl="0"/>
            <a:r>
              <a:rPr lang="en-US" dirty="0"/>
              <a:t>Name 1</a:t>
            </a:r>
          </a:p>
          <a:p>
            <a:pPr lvl="0"/>
            <a:r>
              <a:rPr lang="en-US" dirty="0"/>
              <a:t>Name 2</a:t>
            </a:r>
          </a:p>
        </p:txBody>
      </p:sp>
    </p:spTree>
    <p:extLst>
      <p:ext uri="{BB962C8B-B14F-4D97-AF65-F5344CB8AC3E}">
        <p14:creationId xmlns:p14="http://schemas.microsoft.com/office/powerpoint/2010/main" val="4291499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20771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820656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9/13/2022</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endParaRPr lang="en-US" dirty="0"/>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259085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Presenters:</a:t>
            </a:r>
          </a:p>
          <a:p>
            <a:pPr lvl="0"/>
            <a:r>
              <a:rPr lang="en-US" dirty="0"/>
              <a:t>Name 1</a:t>
            </a:r>
          </a:p>
          <a:p>
            <a:pPr lvl="0"/>
            <a:r>
              <a:rPr lang="en-US" dirty="0"/>
              <a:t>Name 2</a:t>
            </a:r>
          </a:p>
        </p:txBody>
      </p:sp>
    </p:spTree>
    <p:extLst>
      <p:ext uri="{BB962C8B-B14F-4D97-AF65-F5344CB8AC3E}">
        <p14:creationId xmlns:p14="http://schemas.microsoft.com/office/powerpoint/2010/main" val="3197857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9/13/2022</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477649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797673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831613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247561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864386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6EE572-1E0E-504B-90B2-3958AF43ABD8}"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endParaRPr lang="en-US" dirty="0"/>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809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2A443-4875-2F41-83A6-5C6ACD6B85E1}"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924B7-EDFF-824B-BCE9-3FAD438598D0}"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889" y="298106"/>
            <a:ext cx="1238250" cy="1085850"/>
          </a:xfrm>
          <a:prstGeom prst="rect">
            <a:avLst/>
          </a:prstGeom>
        </p:spPr>
      </p:pic>
    </p:spTree>
    <p:extLst>
      <p:ext uri="{BB962C8B-B14F-4D97-AF65-F5344CB8AC3E}">
        <p14:creationId xmlns:p14="http://schemas.microsoft.com/office/powerpoint/2010/main" val="875373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EE572-1E0E-504B-90B2-3958AF43ABD8}"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4889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EE572-1E0E-504B-90B2-3958AF43ABD8}"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38859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9/13/2022</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endParaRPr lang="en-US" dirty="0"/>
          </a:p>
        </p:txBody>
      </p:sp>
      <p:pic>
        <p:nvPicPr>
          <p:cNvPr id="7" name="Picture 6" descr="California Energy Commiss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3212524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pic>
        <p:nvPicPr>
          <p:cNvPr id="8" name="Picture 7" descr="California Energy Commiss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Presenters:</a:t>
            </a:r>
          </a:p>
          <a:p>
            <a:pPr lvl="0"/>
            <a:r>
              <a:rPr lang="en-US" dirty="0"/>
              <a:t>Name 1</a:t>
            </a:r>
          </a:p>
          <a:p>
            <a:pPr lvl="0"/>
            <a:r>
              <a:rPr lang="en-US" dirty="0"/>
              <a:t>Name 2</a:t>
            </a:r>
          </a:p>
        </p:txBody>
      </p:sp>
    </p:spTree>
    <p:extLst>
      <p:ext uri="{BB962C8B-B14F-4D97-AF65-F5344CB8AC3E}">
        <p14:creationId xmlns:p14="http://schemas.microsoft.com/office/powerpoint/2010/main" val="2881731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9/13/2022</a:t>
            </a:fld>
            <a:endParaRPr lang="en-US"/>
          </a:p>
        </p:txBody>
      </p:sp>
      <p:pic>
        <p:nvPicPr>
          <p:cNvPr id="6" name="Picture 5" descr="California Energy Commiss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545061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936227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1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99822" y="1137522"/>
            <a:ext cx="8498176" cy="7005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041236"/>
            <a:ext cx="10514012" cy="4148427"/>
          </a:xfr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dirty="0"/>
              <a:t>Click to edit Master title style</a:t>
            </a:r>
          </a:p>
        </p:txBody>
      </p:sp>
    </p:spTree>
    <p:extLst>
      <p:ext uri="{BB962C8B-B14F-4D97-AF65-F5344CB8AC3E}">
        <p14:creationId xmlns:p14="http://schemas.microsoft.com/office/powerpoint/2010/main" val="2447177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903814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3464147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2 frame w/ bann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99822" y="131751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399822" y="2141424"/>
            <a:ext cx="10515601" cy="28302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838199" y="4562764"/>
            <a:ext cx="7058892" cy="1919510"/>
          </a:xfrm>
          <a:prstGeom prst="homePlate">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44800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92769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476075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2A443-4875-2F41-83A6-5C6ACD6B85E1}"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924B7-EDFF-824B-BCE9-3FAD438598D0}" type="slidenum">
              <a:rPr lang="en-US" smtClean="0"/>
              <a:t>‹#›</a:t>
            </a:fld>
            <a:endParaRPr lang="en-US"/>
          </a:p>
        </p:txBody>
      </p:sp>
    </p:spTree>
    <p:extLst>
      <p:ext uri="{BB962C8B-B14F-4D97-AF65-F5344CB8AC3E}">
        <p14:creationId xmlns:p14="http://schemas.microsoft.com/office/powerpoint/2010/main" val="3178902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1: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000CDD-062B-4679-9ED9-B32619AF2775}" type="datetimeFigureOut">
              <a:rPr lang="en-US" smtClean="0"/>
              <a:t>9/13/2022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endParaRPr lang="en-US" dirty="0"/>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California Energy Commiss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815165"/>
            <a:ext cx="1287483" cy="1131555"/>
          </a:xfrm>
          <a:prstGeom prst="rect">
            <a:avLst/>
          </a:prstGeom>
        </p:spPr>
      </p:pic>
    </p:spTree>
    <p:extLst>
      <p:ext uri="{BB962C8B-B14F-4D97-AF65-F5344CB8AC3E}">
        <p14:creationId xmlns:p14="http://schemas.microsoft.com/office/powerpoint/2010/main" val="1542331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754655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581042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2978604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762747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9/13/2022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
        <p:nvSpPr>
          <p:cNvPr id="9" name="Text Placeholder 8">
            <a:extLst>
              <a:ext uri="{FF2B5EF4-FFF2-40B4-BE49-F238E27FC236}">
                <a16:creationId xmlns:a16="http://schemas.microsoft.com/office/drawing/2014/main" id="{18156A23-E671-4A53-9F8A-7949143ADA4D}"/>
              </a:ext>
            </a:extLst>
          </p:cNvPr>
          <p:cNvSpPr>
            <a:spLocks noGrp="1"/>
          </p:cNvSpPr>
          <p:nvPr>
            <p:ph type="body" sz="quarter" idx="13"/>
          </p:nvPr>
        </p:nvSpPr>
        <p:spPr>
          <a:xfrm>
            <a:off x="6172200" y="6176963"/>
            <a:ext cx="5181600" cy="28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085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9/13/2022</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p>
        </p:txBody>
      </p:sp>
      <p:pic>
        <p:nvPicPr>
          <p:cNvPr id="7" name="Picture 6" descr="California Energy Commiss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3682754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pic>
        <p:nvPicPr>
          <p:cNvPr id="8" name="Picture 7" descr="California Energy Commiss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346651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241698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9/13/2022</a:t>
            </a:fld>
            <a:endParaRPr lang="en-US"/>
          </a:p>
        </p:txBody>
      </p:sp>
      <p:pic>
        <p:nvPicPr>
          <p:cNvPr id="6" name="Picture 5" descr="California Energy Commiss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43215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FD35D-23FB-4E13-9FE4-F82DC9491828}" type="datetime1">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951958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9/13/2022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
        <p:nvSpPr>
          <p:cNvPr id="9" name="Text Placeholder 8">
            <a:extLst>
              <a:ext uri="{FF2B5EF4-FFF2-40B4-BE49-F238E27FC236}">
                <a16:creationId xmlns:a16="http://schemas.microsoft.com/office/drawing/2014/main" id="{18156A23-E671-4A53-9F8A-7949143ADA4D}"/>
              </a:ext>
            </a:extLst>
          </p:cNvPr>
          <p:cNvSpPr>
            <a:spLocks noGrp="1"/>
          </p:cNvSpPr>
          <p:nvPr>
            <p:ph type="body" sz="quarter" idx="13"/>
          </p:nvPr>
        </p:nvSpPr>
        <p:spPr>
          <a:xfrm>
            <a:off x="6172200" y="6176963"/>
            <a:ext cx="5181600" cy="28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27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9/13/2022</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endParaRPr lang="en-US" dirty="0"/>
          </a:p>
        </p:txBody>
      </p:sp>
      <p:pic>
        <p:nvPicPr>
          <p:cNvPr id="7" name="Picture 6" descr="California Energy Commiss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77090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9/13/2022</a:t>
            </a:fld>
            <a:endParaRPr lang="en-US"/>
          </a:p>
        </p:txBody>
      </p:sp>
      <p:pic>
        <p:nvPicPr>
          <p:cNvPr id="8" name="Picture 7" descr="California Energy Commiss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Presenters:</a:t>
            </a:r>
          </a:p>
          <a:p>
            <a:pPr lvl="0"/>
            <a:r>
              <a:rPr lang="en-US" dirty="0"/>
              <a:t>Name 1</a:t>
            </a:r>
          </a:p>
          <a:p>
            <a:pPr lvl="0"/>
            <a:r>
              <a:rPr lang="en-US" dirty="0"/>
              <a:t>Name 2</a:t>
            </a:r>
          </a:p>
        </p:txBody>
      </p:sp>
    </p:spTree>
    <p:extLst>
      <p:ext uri="{BB962C8B-B14F-4D97-AF65-F5344CB8AC3E}">
        <p14:creationId xmlns:p14="http://schemas.microsoft.com/office/powerpoint/2010/main" val="207073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9/13/2022</a:t>
            </a:fld>
            <a:endParaRPr lang="en-US"/>
          </a:p>
        </p:txBody>
      </p:sp>
      <p:pic>
        <p:nvPicPr>
          <p:cNvPr id="6" name="Picture 5" descr="California Energy Commiss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32489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3AAAF-5998-8E4C-9832-0988D2F0D4E0}"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150797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9.png"/><Relationship Id="rId4" Type="http://schemas.openxmlformats.org/officeDocument/2006/relationships/slideLayout" Target="../slideLayouts/slideLayout38.xml"/><Relationship Id="rId9"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5.xml"/><Relationship Id="rId7" Type="http://schemas.openxmlformats.org/officeDocument/2006/relationships/image" Target="../media/image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12.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5.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1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5.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5.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2A443-4875-2F41-83A6-5C6ACD6B85E1}" type="datetimeFigureOut">
              <a:rPr lang="en-US" smtClean="0"/>
              <a:t>9/13/2022</a:t>
            </a:fld>
            <a:endParaRPr lang="en-US"/>
          </a:p>
        </p:txBody>
      </p:sp>
    </p:spTree>
    <p:extLst>
      <p:ext uri="{BB962C8B-B14F-4D97-AF65-F5344CB8AC3E}">
        <p14:creationId xmlns:p14="http://schemas.microsoft.com/office/powerpoint/2010/main" val="16207014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9/13/2022</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5515329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00CDD-062B-4679-9ED9-B32619AF2775}" type="datetimeFigureOut">
              <a:rPr lang="en-US" smtClean="0"/>
              <a:t>9/13/2022</a:t>
            </a:fld>
            <a:endParaRPr lang="en-US"/>
          </a:p>
        </p:txBody>
      </p:sp>
    </p:spTree>
    <p:extLst>
      <p:ext uri="{BB962C8B-B14F-4D97-AF65-F5344CB8AC3E}">
        <p14:creationId xmlns:p14="http://schemas.microsoft.com/office/powerpoint/2010/main" val="2882986145"/>
      </p:ext>
    </p:extLst>
  </p:cSld>
  <p:clrMap bg1="lt1" tx1="dk1" bg2="lt2" tx2="dk2" accent1="accent1" accent2="accent2" accent3="accent3" accent4="accent4" accent5="accent5" accent6="accent6" hlink="hlink" folHlink="folHlink"/>
  <p:sldLayoutIdLst>
    <p:sldLayoutId id="21474837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9/13/2022</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3856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96" r:id="rId5"/>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356158433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2" r:id="rId4"/>
    <p:sldLayoutId id="2147483795" r:id="rId5"/>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42695132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9/13/2022</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411115743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90" r:id="rId5"/>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EE572-1E0E-504B-90B2-3958AF43ABD8}"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9279937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2A443-4875-2F41-83A6-5C6ACD6B85E1}" type="datetimeFigureOut">
              <a:rPr lang="en-US" smtClean="0"/>
              <a:t>9/13/2022</a:t>
            </a:fld>
            <a:endParaRPr lang="en-US"/>
          </a:p>
        </p:txBody>
      </p:sp>
    </p:spTree>
    <p:extLst>
      <p:ext uri="{BB962C8B-B14F-4D97-AF65-F5344CB8AC3E}">
        <p14:creationId xmlns:p14="http://schemas.microsoft.com/office/powerpoint/2010/main" val="61623667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11593012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9/13/2022</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0474395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EE572-1E0E-504B-90B2-3958AF43ABD8}"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99706388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9/13/2022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341607074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hyperlink" Target="https://gcc02.safelinks.protection.outlook.com/?url=https%3A%2F%2Fwww.energy.ca.gov%2Fprograms-and-topics%2Fprograms%2Fbuilding-energy-efficiency-standards%2F2022-building-energy-efficiency-1&amp;data=05%7C01%7C%7C980ddba4e7f149cb4cfa08da27cc84bd%7Cac3a124413f44ef68d1bbaa27148194e%7C0%7C0%7C637866056613629797%7CUnknown%7CTWFpbGZsb3d8eyJWIjoiMC4wLjAwMDAiLCJQIjoiV2luMzIiLCJBTiI6Ik1haWwiLCJXVCI6Mn0%3D%7C3000%7C%7C%7C&amp;sdata=eiEc6x7%2B8YHjw1cErVxjll9o2isoWd6IxhGgW47zY%2F0%3D&amp;reserved=0" TargetMode="External"/><Relationship Id="rId2" Type="http://schemas.openxmlformats.org/officeDocument/2006/relationships/notesSlide" Target="../notesSlides/notesSlide33.xml"/><Relationship Id="rId1" Type="http://schemas.openxmlformats.org/officeDocument/2006/relationships/slideLayout" Target="../slideLayouts/slideLayout51.xml"/><Relationship Id="rId5" Type="http://schemas.openxmlformats.org/officeDocument/2006/relationships/hyperlink" Target="https://gcc02.safelinks.protection.outlook.com/?url=https%3A%2F%2Fwww.energy.ca.gov%2Fsubscriptions&amp;data=05%7C01%7C%7C980ddba4e7f149cb4cfa08da27cc84bd%7Cac3a124413f44ef68d1bbaa27148194e%7C0%7C0%7C637866056613629797%7CUnknown%7CTWFpbGZsb3d8eyJWIjoiMC4wLjAwMDAiLCJQIjoiV2luMzIiLCJBTiI6Ik1haWwiLCJXVCI6Mn0%3D%7C3000%7C%7C%7C&amp;sdata=qL6J0AUHwUVby6rK8l8DfOkcK5oweQwoflMxdJ1iLwU%3D&amp;reserved=0" TargetMode="External"/><Relationship Id="rId4" Type="http://schemas.openxmlformats.org/officeDocument/2006/relationships/hyperlink" Target="https://gcc02.safelinks.protection.outlook.com/?url=https%3A%2F%2Fbees.noresco.com%2Fsoftware2022.html&amp;data=05%7C01%7C%7C980ddba4e7f149cb4cfa08da27cc84bd%7Cac3a124413f44ef68d1bbaa27148194e%7C0%7C0%7C637866056613629797%7CUnknown%7CTWFpbGZsb3d8eyJWIjoiMC4wLjAwMDAiLCJQIjoiV2luMzIiLCJBTiI6Ik1haWwiLCJXVCI6Mn0%3D%7C3000%7C%7C%7C&amp;sdata=zX%2FmW3MyU6cVlFZa8IhcHJ7jxUL1hLTonFqwFYHVYwY%3D&amp;reserved=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hyperlink" Target="https://www.energy.ca.gov/programs-and-topics/programs/building-energy-efficiency-standards/2022-building-energy-efficiency" TargetMode="External"/><Relationship Id="rId2" Type="http://schemas.openxmlformats.org/officeDocument/2006/relationships/hyperlink" Target="https://title24stakeholders.com/" TargetMode="External"/><Relationship Id="rId1" Type="http://schemas.openxmlformats.org/officeDocument/2006/relationships/slideLayout" Target="../slideLayouts/slideLayout4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efiling.energy.ca.gov/Ecomment/Ecomment.aspx?docketnumber=21-BSTD-0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energy.ca.gov/programs-and-topics/programs/building-energy-efficiency-standards/online-resource-center" TargetMode="External"/><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www.energy.ca.gov/newsroom/blueprint-newsletter" TargetMode="External"/><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8" Type="http://schemas.openxmlformats.org/officeDocument/2006/relationships/hyperlink" Target="https://www.instagram.com/calenergy/" TargetMode="External"/><Relationship Id="rId13" Type="http://schemas.openxmlformats.org/officeDocument/2006/relationships/image" Target="../media/image45.png"/><Relationship Id="rId18" Type="http://schemas.openxmlformats.org/officeDocument/2006/relationships/hyperlink" Target="https://gcc02.safelinks.protection.outlook.com/?url=http%3A%2F%2Fwww.calenergycommission.blogspot.com%2F&amp;data=01%7C01%7C%7C7e01648198e64dfcf64608d823805ba0%7Cac3a124413f44ef68d1bbaa27148194e%7C0&amp;sdata=BZsxyrnjA09wPeMK8LR5FaOHF4fH%2F7Tr8jT35u7lRGU%3D&amp;reserved=0" TargetMode="External"/><Relationship Id="rId3" Type="http://schemas.openxmlformats.org/officeDocument/2006/relationships/hyperlink" Target="http://www.energy.ca.gov/listservers/" TargetMode="External"/><Relationship Id="rId7" Type="http://schemas.openxmlformats.org/officeDocument/2006/relationships/image" Target="../media/image42.png"/><Relationship Id="rId12" Type="http://schemas.openxmlformats.org/officeDocument/2006/relationships/hyperlink" Target="https://www.youtube.com/user/CalEnergyCommission" TargetMode="External"/><Relationship Id="rId17" Type="http://schemas.openxmlformats.org/officeDocument/2006/relationships/image" Target="../media/image47.png"/><Relationship Id="rId2" Type="http://schemas.openxmlformats.org/officeDocument/2006/relationships/notesSlide" Target="../notesSlides/notesSlide37.xml"/><Relationship Id="rId16" Type="http://schemas.openxmlformats.org/officeDocument/2006/relationships/hyperlink" Target="https://gcc02.safelinks.protection.outlook.com/?url=http%3A%2F%2Fwww.pinterest.com%2FCalEnergy%2F&amp;data=01%7C01%7C%7C7e01648198e64dfcf64608d823805ba0%7Cac3a124413f44ef68d1bbaa27148194e%7C0&amp;sdata=hY6Sd5%2FmhKv5YlTCuafpNdE%2FdvbMlAjo7BI3ZZQIRpo%3D&amp;reserved=0" TargetMode="External"/><Relationship Id="rId1" Type="http://schemas.openxmlformats.org/officeDocument/2006/relationships/slideLayout" Target="../slideLayouts/slideLayout35.xml"/><Relationship Id="rId6" Type="http://schemas.openxmlformats.org/officeDocument/2006/relationships/hyperlink" Target="https://www.linkedin.com/company/california-energy-commission" TargetMode="External"/><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hyperlink" Target="https://www.facebook.com/CAEnergy/" TargetMode="External"/><Relationship Id="rId19" Type="http://schemas.openxmlformats.org/officeDocument/2006/relationships/image" Target="../media/image48.png"/><Relationship Id="rId4" Type="http://schemas.openxmlformats.org/officeDocument/2006/relationships/hyperlink" Target="https://twitter.com/calenergy/" TargetMode="External"/><Relationship Id="rId9" Type="http://schemas.openxmlformats.org/officeDocument/2006/relationships/image" Target="../media/image43.png"/><Relationship Id="rId14" Type="http://schemas.openxmlformats.org/officeDocument/2006/relationships/hyperlink" Target="https://www.flickr.com/photos/caenerg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52.xml"/><Relationship Id="rId6" Type="http://schemas.openxmlformats.org/officeDocument/2006/relationships/comments" Target="../comments/comment3.xml"/><Relationship Id="rId5" Type="http://schemas.openxmlformats.org/officeDocument/2006/relationships/image" Target="../media/image50.png"/><Relationship Id="rId4" Type="http://schemas.openxmlformats.org/officeDocument/2006/relationships/hyperlink" Target="https://calbem.ibpsa.u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energycodeace.com/"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hyperlink" Target="mailto:Bach.Tsan@Energy" TargetMode="External"/><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hyperlink" Target="mailto:Title24@energy.ca.gov" TargetMode="External"/><Relationship Id="rId5" Type="http://schemas.openxmlformats.org/officeDocument/2006/relationships/image" Target="../media/image52.png"/><Relationship Id="rId4" Type="http://schemas.openxmlformats.org/officeDocument/2006/relationships/hyperlink" Target="mailto:Larry.Froess@energy.ca.gov"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www.energy.ca.gov/sites/default/files/2021-05/CEC-140-2021-001.pdf"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6.png"/><Relationship Id="rId5" Type="http://schemas.openxmlformats.org/officeDocument/2006/relationships/hyperlink" Target="https://www.energy.ca.gov/programs-and-topics/programs/building-energy-efficiency-standards/2022-building-energy-efficiency"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Southern California ASHRAE – </a:t>
            </a:r>
            <a:br>
              <a:rPr lang="en-US" sz="5400" dirty="0"/>
            </a:br>
            <a:r>
              <a:rPr lang="en-US" sz="5400" dirty="0"/>
              <a:t>September Meeting</a:t>
            </a:r>
          </a:p>
        </p:txBody>
      </p:sp>
      <p:sp>
        <p:nvSpPr>
          <p:cNvPr id="9" name="Rectangle 8">
            <a:extLst>
              <a:ext uri="{FF2B5EF4-FFF2-40B4-BE49-F238E27FC236}">
                <a16:creationId xmlns:a16="http://schemas.microsoft.com/office/drawing/2014/main" id="{5BCB3C60-92D4-D55D-A9CC-E9407E944BA7}"/>
              </a:ext>
            </a:extLst>
          </p:cNvPr>
          <p:cNvSpPr/>
          <p:nvPr/>
        </p:nvSpPr>
        <p:spPr>
          <a:xfrm>
            <a:off x="238539" y="4244009"/>
            <a:ext cx="11728174" cy="2425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105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EEF1B0-6A0D-47E5-8BF4-205E7C0368E5}"/>
              </a:ext>
            </a:extLst>
          </p:cNvPr>
          <p:cNvSpPr>
            <a:spLocks noGrp="1" noChangeArrowheads="1"/>
          </p:cNvSpPr>
          <p:nvPr>
            <p:ph type="title"/>
          </p:nvPr>
        </p:nvSpPr>
        <p:spPr>
          <a:xfrm>
            <a:off x="1241659" y="0"/>
            <a:ext cx="10950341" cy="1275907"/>
          </a:xfrm>
        </p:spPr>
        <p:txBody>
          <a:bodyPr>
            <a:normAutofit/>
          </a:bodyPr>
          <a:lstStyle/>
          <a:p>
            <a:pPr algn="l"/>
            <a:r>
              <a:rPr lang="en-US" altLang="en-US" sz="3200" b="1" dirty="0">
                <a:cs typeface="Arial" panose="020B0604020202020204" pitchFamily="34" charset="0"/>
              </a:rPr>
              <a:t>Energy Code Environmental Benefit</a:t>
            </a:r>
            <a:endParaRPr lang="en-US" altLang="en-US" sz="3200" b="1" dirty="0">
              <a:solidFill>
                <a:schemeClr val="accent1">
                  <a:lumMod val="50000"/>
                </a:schemeClr>
              </a:solidFill>
              <a:cs typeface="Arial" panose="020B0604020202020204" pitchFamily="34" charset="0"/>
            </a:endParaRPr>
          </a:p>
        </p:txBody>
      </p:sp>
      <p:graphicFrame>
        <p:nvGraphicFramePr>
          <p:cNvPr id="4" name="Chart 3">
            <a:extLst>
              <a:ext uri="{FF2B5EF4-FFF2-40B4-BE49-F238E27FC236}">
                <a16:creationId xmlns:a16="http://schemas.microsoft.com/office/drawing/2014/main" id="{DDE87F9D-40F0-414A-87DA-7D3EE9C2365B}"/>
              </a:ext>
            </a:extLst>
          </p:cNvPr>
          <p:cNvGraphicFramePr>
            <a:graphicFrameLocks/>
          </p:cNvGraphicFramePr>
          <p:nvPr/>
        </p:nvGraphicFramePr>
        <p:xfrm>
          <a:off x="240633" y="1275907"/>
          <a:ext cx="11659094" cy="484549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8400E192-5EE1-4B5A-A5A3-89F25092A543}"/>
              </a:ext>
            </a:extLst>
          </p:cNvPr>
          <p:cNvSpPr/>
          <p:nvPr/>
        </p:nvSpPr>
        <p:spPr>
          <a:xfrm>
            <a:off x="9398000" y="3162300"/>
            <a:ext cx="1765300" cy="2959100"/>
          </a:xfrm>
          <a:prstGeom prst="rect">
            <a:avLst/>
          </a:prstGeom>
          <a:noFill/>
          <a:ln w="635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 name="TextBox 1">
            <a:extLst>
              <a:ext uri="{FF2B5EF4-FFF2-40B4-BE49-F238E27FC236}">
                <a16:creationId xmlns:a16="http://schemas.microsoft.com/office/drawing/2014/main" id="{214B7285-89E7-446E-9A57-85ECF4B197A7}"/>
              </a:ext>
            </a:extLst>
          </p:cNvPr>
          <p:cNvSpPr txBox="1"/>
          <p:nvPr/>
        </p:nvSpPr>
        <p:spPr>
          <a:xfrm>
            <a:off x="2481086" y="6244389"/>
            <a:ext cx="7791450" cy="369332"/>
          </a:xfrm>
          <a:prstGeom prst="rect">
            <a:avLst/>
          </a:prstGeom>
          <a:noFill/>
        </p:spPr>
        <p:txBody>
          <a:bodyPr wrap="square" rtlCol="0">
            <a:spAutoFit/>
          </a:bodyPr>
          <a:lstStyle/>
          <a:p>
            <a:pPr algn="ctr"/>
            <a:r>
              <a:rPr lang="en-US" dirty="0">
                <a:solidFill>
                  <a:schemeClr val="accent1">
                    <a:lumMod val="50000"/>
                  </a:schemeClr>
                </a:solidFill>
              </a:rPr>
              <a:t>Source: CEC Impact Analysis 2005, 2008, 2013, 2016, 2019, 2022 </a:t>
            </a:r>
          </a:p>
        </p:txBody>
      </p:sp>
      <p:sp>
        <p:nvSpPr>
          <p:cNvPr id="7" name="Slide Number Placeholder 4">
            <a:extLst>
              <a:ext uri="{FF2B5EF4-FFF2-40B4-BE49-F238E27FC236}">
                <a16:creationId xmlns:a16="http://schemas.microsoft.com/office/drawing/2014/main" id="{2B670450-A039-4E90-A584-0358FAB42333}"/>
              </a:ext>
            </a:extLst>
          </p:cNvPr>
          <p:cNvSpPr>
            <a:spLocks noGrp="1"/>
          </p:cNvSpPr>
          <p:nvPr>
            <p:ph type="sldNum" sz="quarter" idx="12"/>
          </p:nvPr>
        </p:nvSpPr>
        <p:spPr>
          <a:xfrm>
            <a:off x="8610600" y="6463234"/>
            <a:ext cx="1803400" cy="365125"/>
          </a:xfrm>
        </p:spPr>
        <p:txBody>
          <a:bodyPr/>
          <a:lstStyle/>
          <a:p>
            <a:fld id="{005C4985-ACD0-2B4C-8981-36243250F268}" type="slidenum">
              <a:rPr lang="en-US" smtClean="0">
                <a:solidFill>
                  <a:schemeClr val="accent1">
                    <a:lumMod val="50000"/>
                  </a:schemeClr>
                </a:solidFill>
              </a:rPr>
              <a:t>10</a:t>
            </a:fld>
            <a:endParaRPr lang="en-US" dirty="0">
              <a:solidFill>
                <a:schemeClr val="accent1">
                  <a:lumMod val="50000"/>
                </a:schemeClr>
              </a:solidFill>
            </a:endParaRPr>
          </a:p>
        </p:txBody>
      </p:sp>
    </p:spTree>
    <p:extLst>
      <p:ext uri="{BB962C8B-B14F-4D97-AF65-F5344CB8AC3E}">
        <p14:creationId xmlns:p14="http://schemas.microsoft.com/office/powerpoint/2010/main" val="1996645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noChangeArrowheads="1"/>
          </p:cNvSpPr>
          <p:nvPr>
            <p:ph type="title"/>
          </p:nvPr>
        </p:nvSpPr>
        <p:spPr>
          <a:xfrm>
            <a:off x="838200" y="365125"/>
            <a:ext cx="10515600" cy="1325563"/>
          </a:xfrm>
        </p:spPr>
        <p:txBody>
          <a:bodyPr vert="horz" lIns="91440" tIns="45720" rIns="91440" bIns="45720" rtlCol="0" anchor="ctr">
            <a:normAutofit/>
          </a:bodyPr>
          <a:lstStyle/>
          <a:p>
            <a:r>
              <a:rPr lang="en-US" altLang="en-US" sz="3200" b="1" kern="1200" dirty="0">
                <a:latin typeface="+mj-lt"/>
                <a:ea typeface="+mj-ea"/>
                <a:cs typeface="+mj-cs"/>
              </a:rPr>
              <a:t>Nonresidential Mechanical Updates</a:t>
            </a:r>
          </a:p>
        </p:txBody>
      </p:sp>
      <p:sp>
        <p:nvSpPr>
          <p:cNvPr id="4" name="TextBox 3">
            <a:extLst>
              <a:ext uri="{FF2B5EF4-FFF2-40B4-BE49-F238E27FC236}">
                <a16:creationId xmlns:a16="http://schemas.microsoft.com/office/drawing/2014/main" id="{DA40758A-1C24-4A66-BA45-9AA0F101C35D}"/>
              </a:ext>
            </a:extLst>
          </p:cNvPr>
          <p:cNvSpPr txBox="1"/>
          <p:nvPr/>
        </p:nvSpPr>
        <p:spPr>
          <a:xfrm>
            <a:off x="838200" y="1825625"/>
            <a:ext cx="10515600" cy="4351338"/>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solidFill>
                  <a:schemeClr val="accent1">
                    <a:lumMod val="50000"/>
                  </a:schemeClr>
                </a:solidFill>
              </a:rPr>
              <a:t>Review what’s new in 2022 Energy Code for:</a:t>
            </a:r>
          </a:p>
          <a:p>
            <a:pPr indent="-228600">
              <a:lnSpc>
                <a:spcPct val="90000"/>
              </a:lnSpc>
              <a:spcAft>
                <a:spcPts val="600"/>
              </a:spcAft>
              <a:buFont typeface="Arial"/>
              <a:buChar char="•"/>
            </a:pPr>
            <a:r>
              <a:rPr lang="en-US" sz="2400" dirty="0">
                <a:solidFill>
                  <a:schemeClr val="accent1">
                    <a:lumMod val="50000"/>
                  </a:schemeClr>
                </a:solidFill>
              </a:rPr>
              <a:t>Mechanical Mandatory Measures</a:t>
            </a:r>
          </a:p>
          <a:p>
            <a:pPr indent="-228600">
              <a:lnSpc>
                <a:spcPct val="90000"/>
              </a:lnSpc>
              <a:spcAft>
                <a:spcPts val="600"/>
              </a:spcAft>
              <a:buFont typeface="Arial"/>
              <a:buChar char="•"/>
            </a:pPr>
            <a:r>
              <a:rPr lang="en-US" sz="2400" dirty="0">
                <a:solidFill>
                  <a:schemeClr val="accent1">
                    <a:lumMod val="50000"/>
                  </a:schemeClr>
                </a:solidFill>
              </a:rPr>
              <a:t>HVAC Selections</a:t>
            </a:r>
          </a:p>
          <a:p>
            <a:pPr indent="-228600">
              <a:lnSpc>
                <a:spcPct val="90000"/>
              </a:lnSpc>
              <a:spcAft>
                <a:spcPts val="600"/>
              </a:spcAft>
              <a:buFont typeface="Arial"/>
              <a:buChar char="•"/>
            </a:pPr>
            <a:r>
              <a:rPr lang="en-US" sz="2400" dirty="0">
                <a:solidFill>
                  <a:schemeClr val="accent1">
                    <a:lumMod val="50000"/>
                  </a:schemeClr>
                </a:solidFill>
              </a:rPr>
              <a:t>Ventilation Requirements</a:t>
            </a:r>
          </a:p>
          <a:p>
            <a:pPr indent="-228600">
              <a:lnSpc>
                <a:spcPct val="90000"/>
              </a:lnSpc>
              <a:spcAft>
                <a:spcPts val="600"/>
              </a:spcAft>
              <a:buFont typeface="Arial"/>
              <a:buChar char="•"/>
            </a:pPr>
            <a:r>
              <a:rPr lang="en-US" sz="2400" dirty="0">
                <a:solidFill>
                  <a:schemeClr val="accent1">
                    <a:lumMod val="50000"/>
                  </a:schemeClr>
                </a:solidFill>
              </a:rPr>
              <a:t>Fan Power</a:t>
            </a:r>
          </a:p>
          <a:p>
            <a:pPr indent="-228600">
              <a:lnSpc>
                <a:spcPct val="90000"/>
              </a:lnSpc>
              <a:spcAft>
                <a:spcPts val="600"/>
              </a:spcAft>
              <a:buFont typeface="Arial"/>
              <a:buChar char="•"/>
            </a:pPr>
            <a:r>
              <a:rPr lang="en-US" sz="2400" dirty="0">
                <a:solidFill>
                  <a:schemeClr val="accent1">
                    <a:lumMod val="50000"/>
                  </a:schemeClr>
                </a:solidFill>
              </a:rPr>
              <a:t>Economizers</a:t>
            </a:r>
          </a:p>
          <a:p>
            <a:pPr indent="-228600">
              <a:lnSpc>
                <a:spcPct val="90000"/>
              </a:lnSpc>
              <a:spcAft>
                <a:spcPts val="600"/>
              </a:spcAft>
              <a:buFont typeface="Arial"/>
              <a:buChar char="•"/>
            </a:pPr>
            <a:r>
              <a:rPr lang="en-US" sz="2400" dirty="0">
                <a:solidFill>
                  <a:schemeClr val="accent1">
                    <a:lumMod val="50000"/>
                  </a:schemeClr>
                </a:solidFill>
              </a:rPr>
              <a:t>Boilers</a:t>
            </a:r>
          </a:p>
          <a:p>
            <a:pPr indent="-228600">
              <a:lnSpc>
                <a:spcPct val="90000"/>
              </a:lnSpc>
              <a:spcAft>
                <a:spcPts val="600"/>
              </a:spcAft>
              <a:buFont typeface="Arial"/>
              <a:buChar char="•"/>
            </a:pPr>
            <a:r>
              <a:rPr lang="en-US" sz="2400" dirty="0">
                <a:solidFill>
                  <a:schemeClr val="accent1">
                    <a:lumMod val="50000"/>
                  </a:schemeClr>
                </a:solidFill>
              </a:rPr>
              <a:t>Dedicated Outdoor Air Systems (DOAS)</a:t>
            </a:r>
          </a:p>
          <a:p>
            <a:pPr indent="-228600">
              <a:lnSpc>
                <a:spcPct val="90000"/>
              </a:lnSpc>
              <a:spcAft>
                <a:spcPts val="600"/>
              </a:spcAft>
              <a:buFont typeface="Arial"/>
              <a:buChar char="•"/>
            </a:pPr>
            <a:r>
              <a:rPr lang="en-US" sz="2400" dirty="0">
                <a:solidFill>
                  <a:schemeClr val="accent1">
                    <a:lumMod val="50000"/>
                  </a:schemeClr>
                </a:solidFill>
              </a:rPr>
              <a:t>Exhaust Air Heat Recovery</a:t>
            </a:r>
          </a:p>
          <a:p>
            <a:pPr indent="-228600">
              <a:lnSpc>
                <a:spcPct val="90000"/>
              </a:lnSpc>
              <a:spcAft>
                <a:spcPts val="600"/>
              </a:spcAft>
              <a:buFont typeface="Arial"/>
              <a:buChar char="•"/>
            </a:pPr>
            <a:r>
              <a:rPr lang="en-US" sz="2400" dirty="0">
                <a:solidFill>
                  <a:schemeClr val="accent1">
                    <a:lumMod val="50000"/>
                  </a:schemeClr>
                </a:solidFill>
              </a:rPr>
              <a:t>Domestic Hot Water</a:t>
            </a:r>
          </a:p>
          <a:p>
            <a:pPr indent="-228600">
              <a:lnSpc>
                <a:spcPct val="90000"/>
              </a:lnSpc>
              <a:spcAft>
                <a:spcPts val="600"/>
              </a:spcAft>
              <a:buFont typeface="Arial"/>
              <a:buChar char="•"/>
            </a:pPr>
            <a:r>
              <a:rPr lang="en-US" sz="2400" dirty="0">
                <a:solidFill>
                  <a:schemeClr val="accent1">
                    <a:lumMod val="50000"/>
                  </a:schemeClr>
                </a:solidFill>
              </a:rPr>
              <a:t>Alterations</a:t>
            </a:r>
          </a:p>
        </p:txBody>
      </p:sp>
    </p:spTree>
    <p:extLst>
      <p:ext uri="{BB962C8B-B14F-4D97-AF65-F5344CB8AC3E}">
        <p14:creationId xmlns:p14="http://schemas.microsoft.com/office/powerpoint/2010/main" val="73652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3B79E-2C50-4B37-A34E-07B1C1381EA9}"/>
              </a:ext>
            </a:extLst>
          </p:cNvPr>
          <p:cNvSpPr>
            <a:spLocks noGrp="1"/>
          </p:cNvSpPr>
          <p:nvPr>
            <p:ph type="title"/>
          </p:nvPr>
        </p:nvSpPr>
        <p:spPr/>
        <p:txBody>
          <a:bodyPr>
            <a:normAutofit/>
          </a:bodyPr>
          <a:lstStyle/>
          <a:p>
            <a:r>
              <a:rPr lang="en-US" sz="3200" dirty="0"/>
              <a:t>HVAC Selections</a:t>
            </a:r>
          </a:p>
        </p:txBody>
      </p:sp>
      <p:sp>
        <p:nvSpPr>
          <p:cNvPr id="3" name="Content Placeholder 2">
            <a:extLst>
              <a:ext uri="{FF2B5EF4-FFF2-40B4-BE49-F238E27FC236}">
                <a16:creationId xmlns:a16="http://schemas.microsoft.com/office/drawing/2014/main" id="{846EB6EA-92A7-4C1E-891E-BFDF8005E1C5}"/>
              </a:ext>
            </a:extLst>
          </p:cNvPr>
          <p:cNvSpPr>
            <a:spLocks noGrp="1"/>
          </p:cNvSpPr>
          <p:nvPr>
            <p:ph sz="half" idx="1"/>
          </p:nvPr>
        </p:nvSpPr>
        <p:spPr>
          <a:xfrm>
            <a:off x="334073" y="1695007"/>
            <a:ext cx="5082959" cy="4594743"/>
          </a:xfrm>
        </p:spPr>
        <p:txBody>
          <a:bodyPr>
            <a:noAutofit/>
          </a:bodyPr>
          <a:lstStyle/>
          <a:p>
            <a:pPr marL="0" indent="0">
              <a:buNone/>
            </a:pPr>
            <a:r>
              <a:rPr lang="en-US" sz="2000" dirty="0"/>
              <a:t>Allowed Prescriptively:</a:t>
            </a:r>
          </a:p>
          <a:p>
            <a:pPr marL="0" indent="0">
              <a:buNone/>
            </a:pPr>
            <a:r>
              <a:rPr lang="en-US" sz="2000" b="1" dirty="0"/>
              <a:t>(Single zone systems with direct expansion cooling ≤ 240,000 Btu/</a:t>
            </a:r>
            <a:r>
              <a:rPr lang="en-US" sz="2000" b="1" dirty="0" err="1"/>
              <a:t>hr</a:t>
            </a:r>
            <a:r>
              <a:rPr lang="en-US" sz="2000" b="1" dirty="0"/>
              <a:t>)</a:t>
            </a:r>
          </a:p>
          <a:p>
            <a:r>
              <a:rPr lang="en-US" sz="2000" dirty="0"/>
              <a:t>School Building Spaces</a:t>
            </a:r>
          </a:p>
          <a:p>
            <a:pPr lvl="1"/>
            <a:r>
              <a:rPr lang="en-US" sz="1800" dirty="0"/>
              <a:t>Climate Zones 2-15: </a:t>
            </a:r>
            <a:r>
              <a:rPr lang="en-US" sz="1800" dirty="0">
                <a:solidFill>
                  <a:srgbClr val="FF0000"/>
                </a:solidFill>
              </a:rPr>
              <a:t>Heat Pump</a:t>
            </a:r>
          </a:p>
          <a:p>
            <a:pPr lvl="1"/>
            <a:r>
              <a:rPr lang="en-US" sz="1800" dirty="0"/>
              <a:t>Climate Zones 1, 16: </a:t>
            </a:r>
            <a:r>
              <a:rPr lang="en-US" sz="1800" dirty="0">
                <a:solidFill>
                  <a:srgbClr val="FF0000"/>
                </a:solidFill>
              </a:rPr>
              <a:t>Dual-fuel Heat Pump</a:t>
            </a:r>
          </a:p>
          <a:p>
            <a:r>
              <a:rPr lang="en-US" sz="2000" dirty="0"/>
              <a:t>Retail and Grocery Building Spaces</a:t>
            </a:r>
          </a:p>
          <a:p>
            <a:pPr lvl="1"/>
            <a:r>
              <a:rPr lang="en-US" sz="1800" dirty="0"/>
              <a:t>Climate Zones 2-15: </a:t>
            </a:r>
            <a:r>
              <a:rPr lang="en-US" sz="1800" dirty="0">
                <a:solidFill>
                  <a:srgbClr val="FF0000"/>
                </a:solidFill>
              </a:rPr>
              <a:t>Heat Pump</a:t>
            </a:r>
          </a:p>
          <a:p>
            <a:pPr lvl="1"/>
            <a:r>
              <a:rPr lang="en-US" sz="1800" dirty="0"/>
              <a:t>Climate Zones 1, 16:</a:t>
            </a:r>
          </a:p>
          <a:p>
            <a:pPr lvl="2"/>
            <a:r>
              <a:rPr lang="en-US" sz="1800" dirty="0"/>
              <a:t>Cooling capacity &lt; 65,000 Btu/</a:t>
            </a:r>
            <a:r>
              <a:rPr lang="en-US" sz="1800" dirty="0" err="1"/>
              <a:t>hr</a:t>
            </a:r>
            <a:r>
              <a:rPr lang="en-US" sz="1800" dirty="0"/>
              <a:t>: Furnace A/C</a:t>
            </a:r>
          </a:p>
          <a:p>
            <a:pPr lvl="2"/>
            <a:r>
              <a:rPr lang="en-US" sz="1800" dirty="0"/>
              <a:t>Cooling capacity ≥ 65,000 Btu/</a:t>
            </a:r>
            <a:r>
              <a:rPr lang="en-US" sz="1800" dirty="0" err="1"/>
              <a:t>hr</a:t>
            </a:r>
            <a:r>
              <a:rPr lang="en-US" sz="1800" dirty="0"/>
              <a:t>: </a:t>
            </a:r>
            <a:r>
              <a:rPr lang="en-US" sz="1800" dirty="0">
                <a:solidFill>
                  <a:srgbClr val="FF0000"/>
                </a:solidFill>
              </a:rPr>
              <a:t>Dual-fuel Heat Pump</a:t>
            </a:r>
          </a:p>
          <a:p>
            <a:endParaRPr lang="en-US" sz="2000" dirty="0"/>
          </a:p>
        </p:txBody>
      </p:sp>
      <p:sp>
        <p:nvSpPr>
          <p:cNvPr id="9" name="Content Placeholder 2">
            <a:extLst>
              <a:ext uri="{FF2B5EF4-FFF2-40B4-BE49-F238E27FC236}">
                <a16:creationId xmlns:a16="http://schemas.microsoft.com/office/drawing/2014/main" id="{8F4C0067-BF36-4000-865E-C5DE33E91447}"/>
              </a:ext>
            </a:extLst>
          </p:cNvPr>
          <p:cNvSpPr txBox="1">
            <a:spLocks/>
          </p:cNvSpPr>
          <p:nvPr/>
        </p:nvSpPr>
        <p:spPr>
          <a:xfrm>
            <a:off x="6262063" y="2708252"/>
            <a:ext cx="5467481" cy="35814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Office, Financial Institution and Library Building Spaces</a:t>
            </a:r>
          </a:p>
          <a:p>
            <a:pPr lvl="1"/>
            <a:r>
              <a:rPr lang="en-US" sz="1800" dirty="0"/>
              <a:t>Climate Zones 1-15</a:t>
            </a:r>
            <a:r>
              <a:rPr lang="en-US" sz="1800" b="1" dirty="0"/>
              <a:t>: </a:t>
            </a:r>
            <a:r>
              <a:rPr lang="en-US" sz="1800" b="1" dirty="0">
                <a:solidFill>
                  <a:srgbClr val="FF0000"/>
                </a:solidFill>
              </a:rPr>
              <a:t>Heat Pump</a:t>
            </a:r>
          </a:p>
          <a:p>
            <a:pPr lvl="1"/>
            <a:r>
              <a:rPr lang="en-US" sz="1800" dirty="0"/>
              <a:t>Climate Zone 16:</a:t>
            </a:r>
          </a:p>
          <a:p>
            <a:pPr lvl="2"/>
            <a:r>
              <a:rPr lang="en-US" sz="1800" dirty="0"/>
              <a:t>Cooling capacity &lt; 65,000 Btu/</a:t>
            </a:r>
            <a:r>
              <a:rPr lang="en-US" sz="1800" dirty="0" err="1"/>
              <a:t>hr</a:t>
            </a:r>
            <a:r>
              <a:rPr lang="en-US" sz="1800" dirty="0"/>
              <a:t>: Furnace A/C</a:t>
            </a:r>
          </a:p>
          <a:p>
            <a:pPr lvl="2"/>
            <a:r>
              <a:rPr lang="en-US" sz="1800" dirty="0"/>
              <a:t>Cooling capacity ≥ 65,000 Btu/</a:t>
            </a:r>
            <a:r>
              <a:rPr lang="en-US" sz="1800" dirty="0" err="1"/>
              <a:t>hr</a:t>
            </a:r>
            <a:r>
              <a:rPr lang="en-US" sz="1800" dirty="0"/>
              <a:t>: </a:t>
            </a:r>
            <a:r>
              <a:rPr lang="en-US" sz="1800" dirty="0">
                <a:solidFill>
                  <a:srgbClr val="FF0000"/>
                </a:solidFill>
              </a:rPr>
              <a:t>Dual-fuel Heat Pump</a:t>
            </a:r>
          </a:p>
          <a:p>
            <a:r>
              <a:rPr lang="en-US" sz="2000" dirty="0"/>
              <a:t>Office Spaces in Warehouses</a:t>
            </a:r>
          </a:p>
          <a:p>
            <a:pPr lvl="1"/>
            <a:r>
              <a:rPr lang="en-US" sz="1800" dirty="0"/>
              <a:t>Climate Zones 1-16: </a:t>
            </a:r>
            <a:r>
              <a:rPr lang="en-US" sz="1800" dirty="0">
                <a:solidFill>
                  <a:srgbClr val="FF0000"/>
                </a:solidFill>
              </a:rPr>
              <a:t>Heat Pump</a:t>
            </a:r>
          </a:p>
          <a:p>
            <a:endParaRPr lang="en-US" sz="2000" dirty="0"/>
          </a:p>
        </p:txBody>
      </p:sp>
      <p:pic>
        <p:nvPicPr>
          <p:cNvPr id="4" name="Picture 3">
            <a:extLst>
              <a:ext uri="{FF2B5EF4-FFF2-40B4-BE49-F238E27FC236}">
                <a16:creationId xmlns:a16="http://schemas.microsoft.com/office/drawing/2014/main" id="{52A2C19E-AA05-4C2F-9537-25D43468192C}"/>
              </a:ext>
            </a:extLst>
          </p:cNvPr>
          <p:cNvPicPr>
            <a:picLocks noChangeAspect="1"/>
          </p:cNvPicPr>
          <p:nvPr/>
        </p:nvPicPr>
        <p:blipFill>
          <a:blip r:embed="rId3"/>
          <a:stretch>
            <a:fillRect/>
          </a:stretch>
        </p:blipFill>
        <p:spPr>
          <a:xfrm>
            <a:off x="7045752" y="1411518"/>
            <a:ext cx="3395780" cy="1038840"/>
          </a:xfrm>
          <a:prstGeom prst="rect">
            <a:avLst/>
          </a:prstGeom>
        </p:spPr>
      </p:pic>
      <p:sp>
        <p:nvSpPr>
          <p:cNvPr id="17" name="TextBox 16">
            <a:extLst>
              <a:ext uri="{FF2B5EF4-FFF2-40B4-BE49-F238E27FC236}">
                <a16:creationId xmlns:a16="http://schemas.microsoft.com/office/drawing/2014/main" id="{7E089A44-1B70-447E-9B4D-32E3DC1E56DB}"/>
              </a:ext>
            </a:extLst>
          </p:cNvPr>
          <p:cNvSpPr txBox="1"/>
          <p:nvPr/>
        </p:nvSpPr>
        <p:spPr>
          <a:xfrm>
            <a:off x="334072" y="1088352"/>
            <a:ext cx="7181153" cy="646331"/>
          </a:xfrm>
          <a:prstGeom prst="rect">
            <a:avLst/>
          </a:prstGeom>
          <a:noFill/>
        </p:spPr>
        <p:txBody>
          <a:bodyPr wrap="square">
            <a:spAutoFit/>
          </a:bodyPr>
          <a:lstStyle/>
          <a:p>
            <a:r>
              <a:rPr lang="en-US" sz="1800" b="1" i="0" u="none" strike="noStrike" baseline="0" dirty="0">
                <a:solidFill>
                  <a:schemeClr val="tx2"/>
                </a:solidFill>
              </a:rPr>
              <a:t>SECTION 140.4 (a) 2 – PRESCRIPTIVE REQUIREMENTS FOR SPACE CONDITIONING SYSTEMS SINGLE ZONE SYSTEMS</a:t>
            </a:r>
            <a:endParaRPr lang="en-US" dirty="0">
              <a:solidFill>
                <a:schemeClr val="tx2"/>
              </a:solidFill>
            </a:endParaRPr>
          </a:p>
        </p:txBody>
      </p:sp>
    </p:spTree>
    <p:extLst>
      <p:ext uri="{BB962C8B-B14F-4D97-AF65-F5344CB8AC3E}">
        <p14:creationId xmlns:p14="http://schemas.microsoft.com/office/powerpoint/2010/main" val="158986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426E96-C72C-430A-9DD3-EE019C79172E}"/>
              </a:ext>
            </a:extLst>
          </p:cNvPr>
          <p:cNvSpPr txBox="1">
            <a:spLocks/>
          </p:cNvSpPr>
          <p:nvPr/>
        </p:nvSpPr>
        <p:spPr>
          <a:xfrm>
            <a:off x="444500" y="1409636"/>
            <a:ext cx="8745287" cy="44836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800" u="sng" dirty="0"/>
              <a:t>Electric water and space heating</a:t>
            </a:r>
            <a:r>
              <a:rPr lang="en-US" sz="2800" dirty="0"/>
              <a:t> </a:t>
            </a:r>
          </a:p>
          <a:p>
            <a:pPr marL="777240" lvl="1" indent="-320040">
              <a:lnSpc>
                <a:spcPct val="100000"/>
              </a:lnSpc>
            </a:pPr>
            <a:r>
              <a:rPr lang="en-US" sz="2800" dirty="0"/>
              <a:t>Increases efficiency</a:t>
            </a:r>
          </a:p>
          <a:p>
            <a:pPr marL="777240" lvl="1" indent="-320040">
              <a:lnSpc>
                <a:spcPct val="100000"/>
              </a:lnSpc>
            </a:pPr>
            <a:r>
              <a:rPr lang="en-US" sz="2800" dirty="0"/>
              <a:t>Reduces GHGs</a:t>
            </a:r>
          </a:p>
          <a:p>
            <a:pPr marL="777240" lvl="1" indent="-320040">
              <a:lnSpc>
                <a:spcPct val="100000"/>
              </a:lnSpc>
            </a:pPr>
            <a:r>
              <a:rPr lang="en-US" sz="2800" dirty="0"/>
              <a:t>Encourages load flexibility</a:t>
            </a:r>
          </a:p>
          <a:p>
            <a:pPr marL="0" indent="0">
              <a:lnSpc>
                <a:spcPct val="100000"/>
              </a:lnSpc>
              <a:buNone/>
            </a:pPr>
            <a:r>
              <a:rPr lang="en-US" sz="2800" u="sng" dirty="0"/>
              <a:t>2022 Energy Code</a:t>
            </a:r>
          </a:p>
          <a:p>
            <a:pPr marL="777240" lvl="1" indent="-320040">
              <a:lnSpc>
                <a:spcPct val="100000"/>
              </a:lnSpc>
            </a:pPr>
            <a:r>
              <a:rPr lang="en-US" sz="2800" dirty="0"/>
              <a:t>Multifamily: space heating standard</a:t>
            </a:r>
          </a:p>
          <a:p>
            <a:pPr marL="777240" lvl="1" indent="-320040">
              <a:lnSpc>
                <a:spcPct val="100000"/>
              </a:lnSpc>
            </a:pPr>
            <a:r>
              <a:rPr lang="en-US" sz="2800" dirty="0"/>
              <a:t>Commercial: Prescribed for schools, offices, banks, libraries, retail, grocery in Climate Zones 2 -15</a:t>
            </a:r>
            <a:endParaRPr lang="en-US" sz="2200" dirty="0"/>
          </a:p>
        </p:txBody>
      </p:sp>
      <p:sp>
        <p:nvSpPr>
          <p:cNvPr id="8" name="Title 1">
            <a:extLst>
              <a:ext uri="{FF2B5EF4-FFF2-40B4-BE49-F238E27FC236}">
                <a16:creationId xmlns:a16="http://schemas.microsoft.com/office/drawing/2014/main" id="{5593DDF8-9280-490A-9835-FCE6B9F3DAC8}"/>
              </a:ext>
            </a:extLst>
          </p:cNvPr>
          <p:cNvSpPr>
            <a:spLocks noGrp="1" noChangeArrowheads="1"/>
          </p:cNvSpPr>
          <p:nvPr>
            <p:ph type="title"/>
          </p:nvPr>
        </p:nvSpPr>
        <p:spPr>
          <a:xfrm>
            <a:off x="1399822" y="0"/>
            <a:ext cx="9953978" cy="1275907"/>
          </a:xfrm>
        </p:spPr>
        <p:txBody>
          <a:bodyPr>
            <a:normAutofit/>
          </a:bodyPr>
          <a:lstStyle/>
          <a:p>
            <a:pPr algn="l"/>
            <a:r>
              <a:rPr lang="en-US" altLang="en-US" sz="3200" b="1" dirty="0">
                <a:cs typeface="Arial" panose="020B0604020202020204" pitchFamily="34" charset="0"/>
              </a:rPr>
              <a:t>Heat Pumps</a:t>
            </a:r>
            <a:endParaRPr lang="en-US" altLang="en-US" sz="3200" b="1" dirty="0">
              <a:solidFill>
                <a:schemeClr val="accent1">
                  <a:lumMod val="50000"/>
                </a:schemeClr>
              </a:solidFill>
              <a:cs typeface="Arial" panose="020B0604020202020204" pitchFamily="34" charset="0"/>
            </a:endParaRPr>
          </a:p>
        </p:txBody>
      </p:sp>
      <p:grpSp>
        <p:nvGrpSpPr>
          <p:cNvPr id="9" name="Group 8">
            <a:extLst>
              <a:ext uri="{FF2B5EF4-FFF2-40B4-BE49-F238E27FC236}">
                <a16:creationId xmlns:a16="http://schemas.microsoft.com/office/drawing/2014/main" id="{CC0570D0-01D0-402A-BFCB-88DF20D40E20}"/>
              </a:ext>
            </a:extLst>
          </p:cNvPr>
          <p:cNvGrpSpPr/>
          <p:nvPr/>
        </p:nvGrpSpPr>
        <p:grpSpPr>
          <a:xfrm>
            <a:off x="9728200" y="514469"/>
            <a:ext cx="1862905" cy="5865803"/>
            <a:chOff x="10012503" y="1384268"/>
            <a:chExt cx="1578601" cy="4970604"/>
          </a:xfrm>
        </p:grpSpPr>
        <p:pic>
          <p:nvPicPr>
            <p:cNvPr id="10" name="Picture Placeholder 6" descr="A picture containing indoor, monitor, sitting, front&#10;&#10;Description automatically generated">
              <a:extLst>
                <a:ext uri="{FF2B5EF4-FFF2-40B4-BE49-F238E27FC236}">
                  <a16:creationId xmlns:a16="http://schemas.microsoft.com/office/drawing/2014/main" id="{7A1333C9-2583-4787-B9BB-14C2214CD065}"/>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10012503" y="1384268"/>
              <a:ext cx="1578601" cy="4970604"/>
            </a:xfrm>
            <a:prstGeom prst="rect">
              <a:avLst/>
            </a:prstGeom>
            <a:noFill/>
            <a:ln>
              <a:noFill/>
            </a:ln>
          </p:spPr>
        </p:pic>
        <p:pic>
          <p:nvPicPr>
            <p:cNvPr id="11" name="Picture Placeholder 6" descr="A picture containing indoor, monitor, sitting, front&#10;&#10;Description automatically generated">
              <a:extLst>
                <a:ext uri="{FF2B5EF4-FFF2-40B4-BE49-F238E27FC236}">
                  <a16:creationId xmlns:a16="http://schemas.microsoft.com/office/drawing/2014/main" id="{8F8F2390-9107-4871-94FF-5901977DD54B}"/>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10012504" y="3022600"/>
              <a:ext cx="92464" cy="330200"/>
            </a:xfrm>
            <a:prstGeom prst="rect">
              <a:avLst/>
            </a:prstGeom>
            <a:noFill/>
            <a:ln>
              <a:noFill/>
            </a:ln>
          </p:spPr>
        </p:pic>
      </p:grpSp>
      <p:sp>
        <p:nvSpPr>
          <p:cNvPr id="12" name="Slide Number Placeholder 4">
            <a:extLst>
              <a:ext uri="{FF2B5EF4-FFF2-40B4-BE49-F238E27FC236}">
                <a16:creationId xmlns:a16="http://schemas.microsoft.com/office/drawing/2014/main" id="{F3669BE0-BBD1-4DB1-890B-13B5EFA8AD2C}"/>
              </a:ext>
            </a:extLst>
          </p:cNvPr>
          <p:cNvSpPr>
            <a:spLocks noGrp="1"/>
          </p:cNvSpPr>
          <p:nvPr>
            <p:ph type="sldNum" sz="quarter" idx="12"/>
          </p:nvPr>
        </p:nvSpPr>
        <p:spPr>
          <a:xfrm>
            <a:off x="8610600" y="6463234"/>
            <a:ext cx="1803400" cy="365125"/>
          </a:xfrm>
        </p:spPr>
        <p:txBody>
          <a:bodyPr/>
          <a:lstStyle/>
          <a:p>
            <a:fld id="{005C4985-ACD0-2B4C-8981-36243250F268}" type="slidenum">
              <a:rPr lang="en-US" smtClean="0">
                <a:solidFill>
                  <a:schemeClr val="accent1">
                    <a:lumMod val="50000"/>
                  </a:schemeClr>
                </a:solidFill>
              </a:rPr>
              <a:t>13</a:t>
            </a:fld>
            <a:endParaRPr lang="en-US" dirty="0">
              <a:solidFill>
                <a:schemeClr val="accent1">
                  <a:lumMod val="50000"/>
                </a:schemeClr>
              </a:solidFill>
            </a:endParaRPr>
          </a:p>
        </p:txBody>
      </p:sp>
    </p:spTree>
    <p:extLst>
      <p:ext uri="{BB962C8B-B14F-4D97-AF65-F5344CB8AC3E}">
        <p14:creationId xmlns:p14="http://schemas.microsoft.com/office/powerpoint/2010/main" val="333187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04CD-5A23-4CCA-A48D-EA265FF3484D}"/>
              </a:ext>
            </a:extLst>
          </p:cNvPr>
          <p:cNvSpPr>
            <a:spLocks noGrp="1"/>
          </p:cNvSpPr>
          <p:nvPr>
            <p:ph type="title"/>
          </p:nvPr>
        </p:nvSpPr>
        <p:spPr>
          <a:xfrm>
            <a:off x="1399822" y="0"/>
            <a:ext cx="9953978" cy="1275907"/>
          </a:xfrm>
        </p:spPr>
        <p:txBody>
          <a:bodyPr>
            <a:normAutofit/>
          </a:bodyPr>
          <a:lstStyle/>
          <a:p>
            <a:r>
              <a:rPr lang="en-US" sz="3200" dirty="0"/>
              <a:t>HVAC Efficiency</a:t>
            </a:r>
            <a:br>
              <a:rPr lang="en-US" sz="3200" dirty="0"/>
            </a:br>
            <a:r>
              <a:rPr lang="en-US" sz="3200" dirty="0"/>
              <a:t>Mandatory Requirements</a:t>
            </a:r>
          </a:p>
        </p:txBody>
      </p:sp>
      <p:sp>
        <p:nvSpPr>
          <p:cNvPr id="3" name="Content Placeholder 2">
            <a:extLst>
              <a:ext uri="{FF2B5EF4-FFF2-40B4-BE49-F238E27FC236}">
                <a16:creationId xmlns:a16="http://schemas.microsoft.com/office/drawing/2014/main" id="{27A88B93-A2A0-4CDF-A648-4E10F0FB8C20}"/>
              </a:ext>
            </a:extLst>
          </p:cNvPr>
          <p:cNvSpPr>
            <a:spLocks noGrp="1"/>
          </p:cNvSpPr>
          <p:nvPr>
            <p:ph sz="half" idx="1"/>
          </p:nvPr>
        </p:nvSpPr>
        <p:spPr>
          <a:xfrm>
            <a:off x="655812" y="1955046"/>
            <a:ext cx="5309559" cy="4351338"/>
          </a:xfrm>
        </p:spPr>
        <p:txBody>
          <a:bodyPr vert="horz" lIns="91440" tIns="45720" rIns="91440" bIns="45720" rtlCol="0" anchor="t">
            <a:normAutofit/>
          </a:bodyPr>
          <a:lstStyle/>
          <a:p>
            <a:pPr marL="0" indent="0">
              <a:buNone/>
            </a:pPr>
            <a:r>
              <a:rPr lang="en-US" b="1" dirty="0"/>
              <a:t>Minimum efficiency increased</a:t>
            </a:r>
          </a:p>
          <a:p>
            <a:pPr lvl="1"/>
            <a:r>
              <a:rPr lang="en-US" dirty="0">
                <a:cs typeface="Arial"/>
              </a:rPr>
              <a:t>Various cooling systems</a:t>
            </a:r>
          </a:p>
          <a:p>
            <a:pPr lvl="1"/>
            <a:r>
              <a:rPr lang="en-US" dirty="0">
                <a:cs typeface="Arial"/>
              </a:rPr>
              <a:t>Cooling towers</a:t>
            </a:r>
          </a:p>
          <a:p>
            <a:pPr lvl="1"/>
            <a:r>
              <a:rPr lang="en-US" dirty="0">
                <a:cs typeface="Arial"/>
              </a:rPr>
              <a:t>Furnaces</a:t>
            </a:r>
          </a:p>
          <a:p>
            <a:pPr lvl="1"/>
            <a:r>
              <a:rPr lang="en-US" dirty="0">
                <a:cs typeface="Arial"/>
              </a:rPr>
              <a:t>Boilers</a:t>
            </a:r>
          </a:p>
          <a:p>
            <a:pPr marL="0" indent="0">
              <a:buNone/>
            </a:pPr>
            <a:r>
              <a:rPr lang="en-US" b="1" dirty="0">
                <a:cs typeface="Arial"/>
              </a:rPr>
              <a:t>New tables added</a:t>
            </a:r>
          </a:p>
          <a:p>
            <a:pPr lvl="1"/>
            <a:r>
              <a:rPr lang="en-US" dirty="0">
                <a:cs typeface="Arial"/>
              </a:rPr>
              <a:t>Heat pumps</a:t>
            </a:r>
          </a:p>
          <a:p>
            <a:pPr lvl="1"/>
            <a:r>
              <a:rPr lang="en-US" dirty="0">
                <a:cs typeface="Arial"/>
              </a:rPr>
              <a:t>DOAS</a:t>
            </a:r>
          </a:p>
          <a:p>
            <a:pPr lvl="1"/>
            <a:r>
              <a:rPr lang="en-US" dirty="0">
                <a:cs typeface="Arial"/>
              </a:rPr>
              <a:t>Computer room units</a:t>
            </a:r>
          </a:p>
          <a:p>
            <a:pPr lvl="1"/>
            <a:r>
              <a:rPr lang="en-US" dirty="0">
                <a:cs typeface="Arial"/>
              </a:rPr>
              <a:t>Heat Recovery chillers</a:t>
            </a:r>
          </a:p>
        </p:txBody>
      </p:sp>
      <p:sp>
        <p:nvSpPr>
          <p:cNvPr id="5" name="Subtitle 2">
            <a:extLst>
              <a:ext uri="{FF2B5EF4-FFF2-40B4-BE49-F238E27FC236}">
                <a16:creationId xmlns:a16="http://schemas.microsoft.com/office/drawing/2014/main" id="{60D25356-98A8-4EF0-94E2-E9FC9EFDC924}"/>
              </a:ext>
            </a:extLst>
          </p:cNvPr>
          <p:cNvSpPr/>
          <p:nvPr/>
        </p:nvSpPr>
        <p:spPr>
          <a:xfrm>
            <a:off x="1399822" y="1180907"/>
            <a:ext cx="824077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6FC6">
                    <a:lumMod val="50000"/>
                  </a:srgbClr>
                </a:solidFill>
                <a:effectLst/>
                <a:uLnTx/>
                <a:uFillTx/>
                <a:latin typeface="Arial" panose="020B0604020202020204"/>
                <a:ea typeface="+mn-ea"/>
                <a:cs typeface="+mn-cs"/>
              </a:rPr>
              <a:t>All Buildings § 110.2</a:t>
            </a:r>
          </a:p>
        </p:txBody>
      </p:sp>
      <p:graphicFrame>
        <p:nvGraphicFramePr>
          <p:cNvPr id="6" name="object 2">
            <a:extLst>
              <a:ext uri="{FF2B5EF4-FFF2-40B4-BE49-F238E27FC236}">
                <a16:creationId xmlns:a16="http://schemas.microsoft.com/office/drawing/2014/main" id="{380425BA-CB95-442E-8339-639D073A8192}"/>
              </a:ext>
            </a:extLst>
          </p:cNvPr>
          <p:cNvGraphicFramePr>
            <a:graphicFrameLocks noGrp="1"/>
          </p:cNvGraphicFramePr>
          <p:nvPr>
            <p:extLst>
              <p:ext uri="{D42A27DB-BD31-4B8C-83A1-F6EECF244321}">
                <p14:modId xmlns:p14="http://schemas.microsoft.com/office/powerpoint/2010/main" val="1847902533"/>
              </p:ext>
            </p:extLst>
          </p:nvPr>
        </p:nvGraphicFramePr>
        <p:xfrm>
          <a:off x="5351317" y="1517072"/>
          <a:ext cx="6525493" cy="5157528"/>
        </p:xfrm>
        <a:graphic>
          <a:graphicData uri="http://schemas.openxmlformats.org/drawingml/2006/table">
            <a:tbl>
              <a:tblPr firstRow="1" bandRow="1">
                <a:tableStyleId>{2D5ABB26-0587-4C30-8999-92F81FD0307C}</a:tableStyleId>
              </a:tblPr>
              <a:tblGrid>
                <a:gridCol w="1496292">
                  <a:extLst>
                    <a:ext uri="{9D8B030D-6E8A-4147-A177-3AD203B41FA5}">
                      <a16:colId xmlns:a16="http://schemas.microsoft.com/office/drawing/2014/main" val="20000"/>
                    </a:ext>
                  </a:extLst>
                </a:gridCol>
                <a:gridCol w="1174173">
                  <a:extLst>
                    <a:ext uri="{9D8B030D-6E8A-4147-A177-3AD203B41FA5}">
                      <a16:colId xmlns:a16="http://schemas.microsoft.com/office/drawing/2014/main" val="20001"/>
                    </a:ext>
                  </a:extLst>
                </a:gridCol>
                <a:gridCol w="1236518">
                  <a:extLst>
                    <a:ext uri="{9D8B030D-6E8A-4147-A177-3AD203B41FA5}">
                      <a16:colId xmlns:a16="http://schemas.microsoft.com/office/drawing/2014/main" val="20002"/>
                    </a:ext>
                  </a:extLst>
                </a:gridCol>
                <a:gridCol w="1288473">
                  <a:extLst>
                    <a:ext uri="{9D8B030D-6E8A-4147-A177-3AD203B41FA5}">
                      <a16:colId xmlns:a16="http://schemas.microsoft.com/office/drawing/2014/main" val="20003"/>
                    </a:ext>
                  </a:extLst>
                </a:gridCol>
                <a:gridCol w="1330037">
                  <a:extLst>
                    <a:ext uri="{9D8B030D-6E8A-4147-A177-3AD203B41FA5}">
                      <a16:colId xmlns:a16="http://schemas.microsoft.com/office/drawing/2014/main" val="20004"/>
                    </a:ext>
                  </a:extLst>
                </a:gridCol>
              </a:tblGrid>
              <a:tr h="397341">
                <a:tc>
                  <a:txBody>
                    <a:bodyPr/>
                    <a:lstStyle/>
                    <a:p>
                      <a:pPr algn="ctr">
                        <a:lnSpc>
                          <a:spcPct val="100000"/>
                        </a:lnSpc>
                        <a:spcBef>
                          <a:spcPts val="180"/>
                        </a:spcBef>
                      </a:pPr>
                      <a:r>
                        <a:rPr sz="900" b="1" spc="-5">
                          <a:latin typeface="Calibri"/>
                          <a:cs typeface="Calibri"/>
                        </a:rPr>
                        <a:t>Equipment</a:t>
                      </a:r>
                      <a:r>
                        <a:rPr sz="900" b="1" spc="-30">
                          <a:latin typeface="Calibri"/>
                          <a:cs typeface="Calibri"/>
                        </a:rPr>
                        <a:t> </a:t>
                      </a:r>
                      <a:r>
                        <a:rPr sz="900" b="1" spc="-5">
                          <a:latin typeface="Calibri"/>
                          <a:cs typeface="Calibri"/>
                        </a:rPr>
                        <a:t>Type</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b="1" spc="-5">
                          <a:latin typeface="Calibri"/>
                          <a:cs typeface="Calibri"/>
                        </a:rPr>
                        <a:t>Size</a:t>
                      </a:r>
                      <a:r>
                        <a:rPr sz="900" b="1" spc="-25">
                          <a:latin typeface="Calibri"/>
                          <a:cs typeface="Calibri"/>
                        </a:rPr>
                        <a:t> </a:t>
                      </a:r>
                      <a:r>
                        <a:rPr sz="900" b="1" spc="-5">
                          <a:latin typeface="Calibri"/>
                          <a:cs typeface="Calibri"/>
                        </a:rPr>
                        <a:t>Category</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b="1" u="sng" spc="-5">
                          <a:uFill>
                            <a:solidFill>
                              <a:srgbClr val="000000"/>
                            </a:solidFill>
                          </a:uFill>
                          <a:latin typeface="Calibri"/>
                          <a:cs typeface="Calibri"/>
                        </a:rPr>
                        <a:t>Rating Condition</a:t>
                      </a:r>
                      <a:endParaRPr sz="6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b="1" spc="-5">
                          <a:latin typeface="Calibri"/>
                          <a:cs typeface="Calibri"/>
                        </a:rPr>
                        <a:t>Efficiency</a:t>
                      </a:r>
                      <a:r>
                        <a:rPr sz="900" b="1" spc="-25">
                          <a:latin typeface="Calibri"/>
                          <a:cs typeface="Calibri"/>
                        </a:rPr>
                        <a:t> </a:t>
                      </a:r>
                      <a:r>
                        <a:rPr sz="900" b="1" baseline="23148">
                          <a:latin typeface="Calibri"/>
                          <a:cs typeface="Calibri"/>
                        </a:rPr>
                        <a:t>a</a:t>
                      </a:r>
                      <a:endParaRPr sz="900" baseline="23148">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b="1" spc="-5">
                          <a:latin typeface="Calibri"/>
                          <a:cs typeface="Calibri"/>
                        </a:rPr>
                        <a:t>Test</a:t>
                      </a:r>
                      <a:r>
                        <a:rPr sz="900" b="1" spc="-25">
                          <a:latin typeface="Calibri"/>
                          <a:cs typeface="Calibri"/>
                        </a:rPr>
                        <a:t> </a:t>
                      </a:r>
                      <a:r>
                        <a:rPr lang="en-US" sz="900" b="1" spc="-5">
                          <a:latin typeface="Calibri"/>
                          <a:cs typeface="Calibri"/>
                        </a:rPr>
                        <a:t>Procedure </a:t>
                      </a:r>
                      <a:r>
                        <a:rPr lang="en-US" sz="900" b="1" u="heavy" spc="-7" baseline="23148">
                          <a:uFill>
                            <a:solidFill>
                              <a:srgbClr val="000000"/>
                            </a:solidFill>
                          </a:uFill>
                          <a:latin typeface="Calibri"/>
                          <a:cs typeface="Calibri"/>
                        </a:rPr>
                        <a:t>b</a:t>
                      </a:r>
                      <a:endParaRPr sz="900" baseline="23148">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58215">
                <a:tc>
                  <a:txBody>
                    <a:bodyPr/>
                    <a:lstStyle/>
                    <a:p>
                      <a:pPr algn="ctr">
                        <a:lnSpc>
                          <a:spcPct val="100000"/>
                        </a:lnSpc>
                        <a:spcBef>
                          <a:spcPts val="180"/>
                        </a:spcBef>
                      </a:pPr>
                      <a:r>
                        <a:rPr sz="900" spc="-5">
                          <a:latin typeface="Calibri"/>
                          <a:cs typeface="Calibri"/>
                        </a:rPr>
                        <a:t>Air</a:t>
                      </a:r>
                      <a:r>
                        <a:rPr sz="900" spc="-45">
                          <a:latin typeface="Calibri"/>
                          <a:cs typeface="Calibri"/>
                        </a:rPr>
                        <a:t> </a:t>
                      </a:r>
                      <a:r>
                        <a:rPr sz="900">
                          <a:latin typeface="Calibri"/>
                          <a:cs typeface="Calibri"/>
                        </a:rPr>
                        <a:t>Cooled</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35" algn="ctr">
                        <a:lnSpc>
                          <a:spcPct val="100000"/>
                        </a:lnSpc>
                        <a:spcBef>
                          <a:spcPts val="180"/>
                        </a:spcBef>
                      </a:pPr>
                      <a:r>
                        <a:rPr sz="900">
                          <a:latin typeface="Calibri"/>
                          <a:cs typeface="Calibri"/>
                        </a:rPr>
                        <a:t>≥</a:t>
                      </a:r>
                      <a:r>
                        <a:rPr sz="900" spc="-25">
                          <a:latin typeface="Calibri"/>
                          <a:cs typeface="Calibri"/>
                        </a:rPr>
                        <a:t> </a:t>
                      </a:r>
                      <a:r>
                        <a:rPr sz="900">
                          <a:latin typeface="Calibri"/>
                          <a:cs typeface="Calibri"/>
                        </a:rPr>
                        <a:t>65,000</a:t>
                      </a:r>
                      <a:r>
                        <a:rPr sz="900" spc="-15">
                          <a:latin typeface="Calibri"/>
                          <a:cs typeface="Calibri"/>
                        </a:rPr>
                        <a:t> </a:t>
                      </a:r>
                      <a:r>
                        <a:rPr sz="900" spc="-5">
                          <a:latin typeface="Calibri"/>
                          <a:cs typeface="Calibri"/>
                        </a:rPr>
                        <a:t>Btu/h</a:t>
                      </a:r>
                      <a:r>
                        <a:rPr sz="900" spc="-20">
                          <a:latin typeface="Calibri"/>
                          <a:cs typeface="Calibri"/>
                        </a:rPr>
                        <a:t> </a:t>
                      </a:r>
                      <a:r>
                        <a:rPr sz="900" spc="-5">
                          <a:latin typeface="Calibri"/>
                          <a:cs typeface="Calibri"/>
                        </a:rPr>
                        <a:t>and</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rowSpan="4">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11.0</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180"/>
                        </a:spcBef>
                      </a:pPr>
                      <a:r>
                        <a:rPr sz="900" strike="noStrike" spc="-5">
                          <a:latin typeface="Calibri"/>
                          <a:cs typeface="Calibri"/>
                        </a:rPr>
                        <a:t>AHRI</a:t>
                      </a:r>
                      <a:r>
                        <a:rPr sz="900" strike="noStrike" spc="-30">
                          <a:latin typeface="Calibri"/>
                          <a:cs typeface="Calibri"/>
                        </a:rPr>
                        <a:t> </a:t>
                      </a:r>
                      <a:r>
                        <a:rPr sz="900" strike="noStrike">
                          <a:latin typeface="Calibri"/>
                          <a:cs typeface="Calibri"/>
                        </a:rPr>
                        <a:t>340/360</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1"/>
                  </a:ext>
                </a:extLst>
              </a:tr>
              <a:tr h="275291">
                <a:tc>
                  <a:txBody>
                    <a:bodyPr/>
                    <a:lstStyle/>
                    <a:p>
                      <a:pPr algn="ctr">
                        <a:lnSpc>
                          <a:spcPct val="100000"/>
                        </a:lnSpc>
                        <a:spcBef>
                          <a:spcPts val="85"/>
                        </a:spcBef>
                      </a:pPr>
                      <a:r>
                        <a:rPr sz="900" spc="-5">
                          <a:latin typeface="Calibri"/>
                          <a:cs typeface="Calibri"/>
                        </a:rPr>
                        <a:t>(Cooling</a:t>
                      </a:r>
                      <a:r>
                        <a:rPr sz="900" spc="-10">
                          <a:latin typeface="Calibri"/>
                          <a:cs typeface="Calibri"/>
                        </a:rPr>
                        <a:t> </a:t>
                      </a:r>
                      <a:r>
                        <a:rPr sz="900" spc="-5">
                          <a:latin typeface="Calibri"/>
                          <a:cs typeface="Calibri"/>
                        </a:rPr>
                        <a:t>Mode), both split</a:t>
                      </a:r>
                      <a:endParaRPr sz="900">
                        <a:latin typeface="Calibri"/>
                        <a:cs typeface="Calibri"/>
                      </a:endParaRPr>
                    </a:p>
                  </a:txBody>
                  <a:tcPr marL="0" marR="0" marT="10795" marB="0">
                    <a:lnL w="6350">
                      <a:solidFill>
                        <a:srgbClr val="000000"/>
                      </a:solidFill>
                      <a:prstDash val="solid"/>
                    </a:lnL>
                    <a:lnR w="6350">
                      <a:solidFill>
                        <a:srgbClr val="000000"/>
                      </a:solidFill>
                      <a:prstDash val="solid"/>
                    </a:lnR>
                  </a:tcPr>
                </a:tc>
                <a:tc>
                  <a:txBody>
                    <a:bodyPr/>
                    <a:lstStyle/>
                    <a:p>
                      <a:pPr algn="ctr">
                        <a:lnSpc>
                          <a:spcPts val="950"/>
                        </a:lnSpc>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0">
                        <a:lnSpc>
                          <a:spcPct val="100000"/>
                        </a:lnSpc>
                        <a:spcBef>
                          <a:spcPts val="75"/>
                        </a:spcBef>
                      </a:pPr>
                      <a:r>
                        <a:rPr sz="900" u="sng">
                          <a:uFill>
                            <a:solidFill>
                              <a:srgbClr val="000000"/>
                            </a:solidFill>
                          </a:uFill>
                          <a:latin typeface="Calibri"/>
                          <a:cs typeface="Calibri"/>
                        </a:rPr>
                        <a:t>14.1</a:t>
                      </a:r>
                      <a:r>
                        <a:rPr sz="900" strike="noStrike" spc="-45">
                          <a:latin typeface="Calibri"/>
                          <a:cs typeface="Calibri"/>
                        </a:rPr>
                        <a:t> </a:t>
                      </a:r>
                      <a:r>
                        <a:rPr sz="900" strike="noStrike">
                          <a:latin typeface="Calibri"/>
                          <a:cs typeface="Calibri"/>
                        </a:rPr>
                        <a:t>IEER</a:t>
                      </a:r>
                      <a:endParaRPr sz="900">
                        <a:latin typeface="Calibri"/>
                        <a:cs typeface="Calibri"/>
                      </a:endParaRPr>
                    </a:p>
                  </a:txBody>
                  <a:tcPr marL="0" marR="0" marT="9525" marB="0">
                    <a:lnL w="6350">
                      <a:solidFill>
                        <a:srgbClr val="000000"/>
                      </a:solidFill>
                      <a:prstDash val="solid"/>
                    </a:lnL>
                    <a:lnR w="6350">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2"/>
                  </a:ext>
                </a:extLst>
              </a:tr>
              <a:tr h="125567">
                <a:tc>
                  <a:txBody>
                    <a:bodyPr/>
                    <a:lstStyle/>
                    <a:p>
                      <a:pPr algn="ctr">
                        <a:lnSpc>
                          <a:spcPts val="950"/>
                        </a:lnSpc>
                      </a:pPr>
                      <a:r>
                        <a:rPr sz="900" spc="-5">
                          <a:latin typeface="Calibri"/>
                          <a:cs typeface="Calibri"/>
                        </a:rPr>
                        <a:t>system</a:t>
                      </a:r>
                      <a:r>
                        <a:rPr sz="900" spc="-25">
                          <a:latin typeface="Calibri"/>
                          <a:cs typeface="Calibri"/>
                        </a:rPr>
                        <a:t> </a:t>
                      </a:r>
                      <a:r>
                        <a:rPr sz="900">
                          <a:latin typeface="Calibri"/>
                          <a:cs typeface="Calibri"/>
                        </a:rPr>
                        <a:t>and</a:t>
                      </a:r>
                      <a:r>
                        <a:rPr sz="900" spc="-25">
                          <a:latin typeface="Calibri"/>
                          <a:cs typeface="Calibri"/>
                        </a:rPr>
                        <a:t> </a:t>
                      </a:r>
                      <a:r>
                        <a:rPr sz="900" spc="-5">
                          <a:latin typeface="Calibri"/>
                          <a:cs typeface="Calibri"/>
                        </a:rPr>
                        <a:t>single</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3"/>
                  </a:ext>
                </a:extLst>
              </a:tr>
              <a:tr h="125567">
                <a:tc>
                  <a:txBody>
                    <a:bodyPr/>
                    <a:lstStyle/>
                    <a:p>
                      <a:pPr algn="ctr">
                        <a:lnSpc>
                          <a:spcPts val="950"/>
                        </a:lnSpc>
                      </a:pPr>
                      <a:r>
                        <a:rPr sz="900" spc="-5">
                          <a:latin typeface="Calibri"/>
                          <a:cs typeface="Calibri"/>
                        </a:rPr>
                        <a:t>package</a:t>
                      </a:r>
                      <a:endParaRPr sz="900">
                        <a:latin typeface="Calibri"/>
                        <a:cs typeface="Calibri"/>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4"/>
                  </a:ext>
                </a:extLst>
              </a:tr>
              <a:tr h="159471">
                <a:tc>
                  <a:txBody>
                    <a:bodyPr/>
                    <a:lstStyle/>
                    <a:p>
                      <a:pPr algn="ctr">
                        <a:lnSpc>
                          <a:spcPct val="100000"/>
                        </a:lnSpc>
                        <a:spcBef>
                          <a:spcPts val="190"/>
                        </a:spcBef>
                      </a:pPr>
                      <a:r>
                        <a:rPr sz="900" u="dbl" spc="-5">
                          <a:uFill>
                            <a:solidFill>
                              <a:srgbClr val="000000"/>
                            </a:solidFill>
                          </a:uFill>
                          <a:latin typeface="Calibri"/>
                          <a:cs typeface="Calibri"/>
                        </a:rPr>
                        <a:t>Air</a:t>
                      </a:r>
                      <a:r>
                        <a:rPr sz="900" u="dbl" spc="-45">
                          <a:uFill>
                            <a:solidFill>
                              <a:srgbClr val="000000"/>
                            </a:solidFill>
                          </a:uFill>
                          <a:latin typeface="Calibri"/>
                          <a:cs typeface="Calibri"/>
                        </a:rPr>
                        <a:t> </a:t>
                      </a:r>
                      <a:r>
                        <a:rPr sz="900" u="dbl">
                          <a:uFill>
                            <a:solidFill>
                              <a:srgbClr val="000000"/>
                            </a:solidFill>
                          </a:uFill>
                          <a:latin typeface="Calibri"/>
                          <a:cs typeface="Calibri"/>
                        </a:rPr>
                        <a:t>Cooled</a:t>
                      </a:r>
                      <a:endParaRPr sz="900">
                        <a:latin typeface="Calibri"/>
                        <a:cs typeface="Calibri"/>
                      </a:endParaRPr>
                    </a:p>
                  </a:txBody>
                  <a:tcPr marL="0" marR="0" marT="2413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190"/>
                        </a:spcBef>
                      </a:pPr>
                      <a:r>
                        <a:rPr sz="900">
                          <a:latin typeface="Calibri"/>
                          <a:cs typeface="Calibri"/>
                        </a:rPr>
                        <a:t>≥</a:t>
                      </a:r>
                      <a:r>
                        <a:rPr sz="900" spc="-25">
                          <a:latin typeface="Calibri"/>
                          <a:cs typeface="Calibri"/>
                        </a:rPr>
                        <a:t> </a:t>
                      </a:r>
                      <a:r>
                        <a:rPr sz="900">
                          <a:latin typeface="Calibri"/>
                          <a:cs typeface="Calibri"/>
                        </a:rPr>
                        <a:t>135,000</a:t>
                      </a:r>
                      <a:r>
                        <a:rPr sz="900" spc="-15">
                          <a:latin typeface="Calibri"/>
                          <a:cs typeface="Calibri"/>
                        </a:rPr>
                        <a:t> </a:t>
                      </a:r>
                      <a:r>
                        <a:rPr sz="900" spc="-5">
                          <a:latin typeface="Calibri"/>
                          <a:cs typeface="Calibri"/>
                        </a:rPr>
                        <a:t>Btu/h</a:t>
                      </a:r>
                      <a:r>
                        <a:rPr sz="900" spc="-20">
                          <a:latin typeface="Calibri"/>
                          <a:cs typeface="Calibri"/>
                        </a:rPr>
                        <a:t> </a:t>
                      </a:r>
                      <a:r>
                        <a:rPr sz="900" spc="-5">
                          <a:latin typeface="Calibri"/>
                          <a:cs typeface="Calibri"/>
                        </a:rPr>
                        <a:t>and</a:t>
                      </a:r>
                      <a:endParaRPr sz="900">
                        <a:latin typeface="Calibri"/>
                        <a:cs typeface="Calibri"/>
                      </a:endParaRPr>
                    </a:p>
                  </a:txBody>
                  <a:tcPr marL="0" marR="0" marT="24130" marB="0">
                    <a:lnL w="6350">
                      <a:solidFill>
                        <a:srgbClr val="000000"/>
                      </a:solidFill>
                      <a:prstDash val="solid"/>
                    </a:lnL>
                    <a:lnR w="6350">
                      <a:solidFill>
                        <a:srgbClr val="000000"/>
                      </a:solidFill>
                      <a:prstDash val="solid"/>
                    </a:lnR>
                    <a:lnT w="6350">
                      <a:solidFill>
                        <a:srgbClr val="000000"/>
                      </a:solidFill>
                      <a:prstDash val="solid"/>
                    </a:lnT>
                  </a:tcPr>
                </a:tc>
                <a:tc rowSpan="4">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90"/>
                        </a:spcBef>
                      </a:pPr>
                      <a:r>
                        <a:rPr sz="900">
                          <a:latin typeface="Calibri"/>
                          <a:cs typeface="Calibri"/>
                        </a:rPr>
                        <a:t>10.6</a:t>
                      </a:r>
                      <a:r>
                        <a:rPr sz="900" spc="-45">
                          <a:latin typeface="Calibri"/>
                          <a:cs typeface="Calibri"/>
                        </a:rPr>
                        <a:t> </a:t>
                      </a:r>
                      <a:r>
                        <a:rPr sz="900">
                          <a:latin typeface="Calibri"/>
                          <a:cs typeface="Calibri"/>
                        </a:rPr>
                        <a:t>EER</a:t>
                      </a:r>
                    </a:p>
                  </a:txBody>
                  <a:tcPr marL="0" marR="0" marT="2413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190"/>
                        </a:spcBef>
                      </a:pPr>
                      <a:r>
                        <a:rPr sz="900" u="dbl" spc="-5">
                          <a:uFill>
                            <a:solidFill>
                              <a:srgbClr val="000000"/>
                            </a:solidFill>
                          </a:uFill>
                          <a:latin typeface="Calibri"/>
                          <a:cs typeface="Calibri"/>
                        </a:rPr>
                        <a:t>AHRI</a:t>
                      </a:r>
                      <a:r>
                        <a:rPr sz="900" u="dbl" spc="-35">
                          <a:uFill>
                            <a:solidFill>
                              <a:srgbClr val="000000"/>
                            </a:solidFill>
                          </a:uFill>
                          <a:latin typeface="Calibri"/>
                          <a:cs typeface="Calibri"/>
                        </a:rPr>
                        <a:t> </a:t>
                      </a:r>
                      <a:r>
                        <a:rPr sz="900" u="dbl">
                          <a:uFill>
                            <a:solidFill>
                              <a:srgbClr val="000000"/>
                            </a:solidFill>
                          </a:uFill>
                          <a:latin typeface="Calibri"/>
                          <a:cs typeface="Calibri"/>
                        </a:rPr>
                        <a:t>340/360</a:t>
                      </a:r>
                      <a:endParaRPr sz="900">
                        <a:latin typeface="Calibri"/>
                        <a:cs typeface="Calibri"/>
                      </a:endParaRPr>
                    </a:p>
                  </a:txBody>
                  <a:tcPr marL="0" marR="0" marT="2413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5"/>
                  </a:ext>
                </a:extLst>
              </a:tr>
              <a:tr h="265175">
                <a:tc>
                  <a:txBody>
                    <a:bodyPr/>
                    <a:lstStyle/>
                    <a:p>
                      <a:pPr algn="ctr">
                        <a:lnSpc>
                          <a:spcPts val="1055"/>
                        </a:lnSpc>
                      </a:pPr>
                      <a:r>
                        <a:rPr sz="900" u="dbl" spc="-5">
                          <a:uFill>
                            <a:solidFill>
                              <a:srgbClr val="000000"/>
                            </a:solidFill>
                          </a:uFill>
                          <a:latin typeface="Calibri"/>
                          <a:cs typeface="Calibri"/>
                        </a:rPr>
                        <a:t>(Cooling</a:t>
                      </a:r>
                      <a:r>
                        <a:rPr sz="900" u="dbl" spc="-10">
                          <a:uFill>
                            <a:solidFill>
                              <a:srgbClr val="000000"/>
                            </a:solidFill>
                          </a:uFill>
                          <a:latin typeface="Calibri"/>
                          <a:cs typeface="Calibri"/>
                        </a:rPr>
                        <a:t> </a:t>
                      </a:r>
                      <a:r>
                        <a:rPr sz="900" u="dbl" spc="-5">
                          <a:uFill>
                            <a:solidFill>
                              <a:srgbClr val="000000"/>
                            </a:solidFill>
                          </a:uFill>
                          <a:latin typeface="Calibri"/>
                          <a:cs typeface="Calibri"/>
                        </a:rPr>
                        <a:t>Mode), both split</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gn="ctr">
                        <a:lnSpc>
                          <a:spcPts val="1055"/>
                        </a:lnSpc>
                      </a:pPr>
                      <a:r>
                        <a:rPr sz="900">
                          <a:latin typeface="Calibri"/>
                          <a:cs typeface="Calibri"/>
                        </a:rPr>
                        <a:t>&lt;</a:t>
                      </a:r>
                      <a:r>
                        <a:rPr sz="900" spc="-30">
                          <a:latin typeface="Calibri"/>
                          <a:cs typeface="Calibri"/>
                        </a:rPr>
                        <a:t> </a:t>
                      </a:r>
                      <a:r>
                        <a:rPr sz="900">
                          <a:latin typeface="Calibri"/>
                          <a:cs typeface="Calibri"/>
                        </a:rPr>
                        <a:t>240,000</a:t>
                      </a:r>
                      <a:r>
                        <a:rPr sz="900" spc="-25">
                          <a:latin typeface="Calibri"/>
                          <a:cs typeface="Calibri"/>
                        </a:rPr>
                        <a:t> </a:t>
                      </a:r>
                      <a:r>
                        <a:rPr sz="900" spc="-5">
                          <a:latin typeface="Calibri"/>
                          <a:cs typeface="Calibri"/>
                        </a:rPr>
                        <a:t>Btu/h</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0">
                        <a:lnSpc>
                          <a:spcPts val="1055"/>
                        </a:lnSpc>
                      </a:pPr>
                      <a:r>
                        <a:rPr sz="900" u="sng">
                          <a:uFill>
                            <a:solidFill>
                              <a:srgbClr val="000000"/>
                            </a:solidFill>
                          </a:uFill>
                          <a:latin typeface="Calibri"/>
                          <a:cs typeface="Calibri"/>
                        </a:rPr>
                        <a:t>13.5</a:t>
                      </a:r>
                      <a:r>
                        <a:rPr sz="900" strike="noStrike" spc="-45">
                          <a:latin typeface="Calibri"/>
                          <a:cs typeface="Calibri"/>
                        </a:rPr>
                        <a:t> </a:t>
                      </a:r>
                      <a:r>
                        <a:rPr sz="900" strike="noStrike">
                          <a:latin typeface="Calibri"/>
                          <a:cs typeface="Calibri"/>
                        </a:rPr>
                        <a:t>IEER</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6"/>
                  </a:ext>
                </a:extLst>
              </a:tr>
              <a:tr h="125567">
                <a:tc>
                  <a:txBody>
                    <a:bodyPr/>
                    <a:lstStyle/>
                    <a:p>
                      <a:pPr algn="ctr">
                        <a:lnSpc>
                          <a:spcPts val="955"/>
                        </a:lnSpc>
                      </a:pPr>
                      <a:r>
                        <a:rPr sz="900" u="dbl" spc="-5">
                          <a:uFill>
                            <a:solidFill>
                              <a:srgbClr val="000000"/>
                            </a:solidFill>
                          </a:uFill>
                          <a:latin typeface="Calibri"/>
                          <a:cs typeface="Calibri"/>
                        </a:rPr>
                        <a:t>system</a:t>
                      </a:r>
                      <a:r>
                        <a:rPr sz="900" u="dbl" spc="-25">
                          <a:uFill>
                            <a:solidFill>
                              <a:srgbClr val="000000"/>
                            </a:solidFill>
                          </a:uFill>
                          <a:latin typeface="Calibri"/>
                          <a:cs typeface="Calibri"/>
                        </a:rPr>
                        <a:t> </a:t>
                      </a:r>
                      <a:r>
                        <a:rPr sz="900" u="dbl">
                          <a:uFill>
                            <a:solidFill>
                              <a:srgbClr val="000000"/>
                            </a:solidFill>
                          </a:uFill>
                          <a:latin typeface="Calibri"/>
                          <a:cs typeface="Calibri"/>
                        </a:rPr>
                        <a:t>and</a:t>
                      </a:r>
                      <a:r>
                        <a:rPr sz="900" u="dbl" spc="-25">
                          <a:uFill>
                            <a:solidFill>
                              <a:srgbClr val="000000"/>
                            </a:solidFill>
                          </a:uFill>
                          <a:latin typeface="Calibri"/>
                          <a:cs typeface="Calibri"/>
                        </a:rPr>
                        <a:t> </a:t>
                      </a:r>
                      <a:r>
                        <a:rPr sz="900" u="dbl" spc="-5">
                          <a:uFill>
                            <a:solidFill>
                              <a:srgbClr val="000000"/>
                            </a:solidFill>
                          </a:uFill>
                          <a:latin typeface="Calibri"/>
                          <a:cs typeface="Calibri"/>
                        </a:rPr>
                        <a:t>single</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7"/>
                  </a:ext>
                </a:extLst>
              </a:tr>
              <a:tr h="125567">
                <a:tc>
                  <a:txBody>
                    <a:bodyPr/>
                    <a:lstStyle/>
                    <a:p>
                      <a:pPr algn="ctr">
                        <a:lnSpc>
                          <a:spcPts val="950"/>
                        </a:lnSpc>
                      </a:pPr>
                      <a:r>
                        <a:rPr sz="900" u="dbl" spc="-5">
                          <a:uFill>
                            <a:solidFill>
                              <a:srgbClr val="000000"/>
                            </a:solidFill>
                          </a:uFill>
                          <a:latin typeface="Calibri"/>
                          <a:cs typeface="Calibri"/>
                        </a:rPr>
                        <a:t>package</a:t>
                      </a:r>
                      <a:endParaRPr sz="900">
                        <a:latin typeface="Calibri"/>
                        <a:cs typeface="Calibri"/>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8"/>
                  </a:ext>
                </a:extLst>
              </a:tr>
              <a:tr h="158215">
                <a:tc>
                  <a:txBody>
                    <a:bodyPr/>
                    <a:lstStyle/>
                    <a:p>
                      <a:pPr algn="ctr">
                        <a:lnSpc>
                          <a:spcPct val="100000"/>
                        </a:lnSpc>
                        <a:spcBef>
                          <a:spcPts val="180"/>
                        </a:spcBef>
                      </a:pPr>
                      <a:r>
                        <a:rPr sz="900" u="dbl" spc="-5">
                          <a:uFill>
                            <a:solidFill>
                              <a:srgbClr val="000000"/>
                            </a:solidFill>
                          </a:uFill>
                          <a:latin typeface="Calibri"/>
                          <a:cs typeface="Calibri"/>
                        </a:rPr>
                        <a:t>Air</a:t>
                      </a:r>
                      <a:r>
                        <a:rPr sz="900" u="dbl" spc="-45">
                          <a:uFill>
                            <a:solidFill>
                              <a:srgbClr val="000000"/>
                            </a:solidFill>
                          </a:uFill>
                          <a:latin typeface="Calibri"/>
                          <a:cs typeface="Calibri"/>
                        </a:rPr>
                        <a:t> </a:t>
                      </a:r>
                      <a:r>
                        <a:rPr sz="900" u="dbl">
                          <a:uFill>
                            <a:solidFill>
                              <a:srgbClr val="000000"/>
                            </a:solidFill>
                          </a:uFill>
                          <a:latin typeface="Calibri"/>
                          <a:cs typeface="Calibri"/>
                        </a:rPr>
                        <a:t>Cooled</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180"/>
                        </a:spcBef>
                      </a:pPr>
                      <a:r>
                        <a:rPr sz="900">
                          <a:latin typeface="Calibri"/>
                          <a:cs typeface="Calibri"/>
                        </a:rPr>
                        <a:t>≥</a:t>
                      </a:r>
                      <a:r>
                        <a:rPr sz="900" spc="-30">
                          <a:latin typeface="Calibri"/>
                          <a:cs typeface="Calibri"/>
                        </a:rPr>
                        <a:t> </a:t>
                      </a:r>
                      <a:r>
                        <a:rPr sz="900">
                          <a:latin typeface="Calibri"/>
                          <a:cs typeface="Calibri"/>
                        </a:rPr>
                        <a:t>240,000</a:t>
                      </a:r>
                      <a:r>
                        <a:rPr sz="900" spc="-25">
                          <a:latin typeface="Calibri"/>
                          <a:cs typeface="Calibri"/>
                        </a:rPr>
                        <a:t> </a:t>
                      </a:r>
                      <a:r>
                        <a:rPr sz="900" spc="-5">
                          <a:latin typeface="Calibri"/>
                          <a:cs typeface="Calibri"/>
                        </a:rPr>
                        <a:t>Btu/h</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rowSpan="4">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1180">
                        <a:lnSpc>
                          <a:spcPct val="100000"/>
                        </a:lnSpc>
                        <a:spcBef>
                          <a:spcPts val="180"/>
                        </a:spcBef>
                      </a:pPr>
                      <a:r>
                        <a:rPr sz="900">
                          <a:latin typeface="Calibri"/>
                          <a:cs typeface="Calibri"/>
                        </a:rPr>
                        <a:t>9.5</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gn="ctr">
                        <a:lnSpc>
                          <a:spcPct val="100000"/>
                        </a:lnSpc>
                        <a:spcBef>
                          <a:spcPts val="180"/>
                        </a:spcBef>
                      </a:pPr>
                      <a:r>
                        <a:rPr sz="900" u="dbl" spc="-5">
                          <a:uFill>
                            <a:solidFill>
                              <a:srgbClr val="000000"/>
                            </a:solidFill>
                          </a:uFill>
                          <a:latin typeface="Calibri"/>
                          <a:cs typeface="Calibri"/>
                        </a:rPr>
                        <a:t>AHRI</a:t>
                      </a:r>
                      <a:r>
                        <a:rPr sz="900" u="dbl" spc="-35">
                          <a:uFill>
                            <a:solidFill>
                              <a:srgbClr val="000000"/>
                            </a:solidFill>
                          </a:uFill>
                          <a:latin typeface="Calibri"/>
                          <a:cs typeface="Calibri"/>
                        </a:rPr>
                        <a:t> </a:t>
                      </a:r>
                      <a:r>
                        <a:rPr sz="900" u="dbl">
                          <a:uFill>
                            <a:solidFill>
                              <a:srgbClr val="000000"/>
                            </a:solidFill>
                          </a:uFill>
                          <a:latin typeface="Calibri"/>
                          <a:cs typeface="Calibri"/>
                        </a:rPr>
                        <a:t>340/360</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9"/>
                  </a:ext>
                </a:extLst>
              </a:tr>
              <a:tr h="265175">
                <a:tc>
                  <a:txBody>
                    <a:bodyPr/>
                    <a:lstStyle/>
                    <a:p>
                      <a:pPr algn="ctr">
                        <a:lnSpc>
                          <a:spcPts val="1055"/>
                        </a:lnSpc>
                      </a:pPr>
                      <a:r>
                        <a:rPr sz="900" u="dbl" spc="-5">
                          <a:uFill>
                            <a:solidFill>
                              <a:srgbClr val="000000"/>
                            </a:solidFill>
                          </a:uFill>
                          <a:latin typeface="Calibri"/>
                          <a:cs typeface="Calibri"/>
                        </a:rPr>
                        <a:t>(Cooling</a:t>
                      </a:r>
                      <a:r>
                        <a:rPr sz="900" u="dbl" spc="-10">
                          <a:uFill>
                            <a:solidFill>
                              <a:srgbClr val="000000"/>
                            </a:solidFill>
                          </a:uFill>
                          <a:latin typeface="Calibri"/>
                          <a:cs typeface="Calibri"/>
                        </a:rPr>
                        <a:t> </a:t>
                      </a:r>
                      <a:r>
                        <a:rPr sz="900" u="dbl" spc="-5">
                          <a:uFill>
                            <a:solidFill>
                              <a:srgbClr val="000000"/>
                            </a:solidFill>
                          </a:uFill>
                          <a:latin typeface="Calibri"/>
                          <a:cs typeface="Calibri"/>
                        </a:rPr>
                        <a:t>Mode), both split</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0">
                        <a:lnSpc>
                          <a:spcPts val="1055"/>
                        </a:lnSpc>
                      </a:pPr>
                      <a:r>
                        <a:rPr sz="900" u="sng">
                          <a:uFill>
                            <a:solidFill>
                              <a:srgbClr val="000000"/>
                            </a:solidFill>
                          </a:uFill>
                          <a:latin typeface="Calibri"/>
                          <a:cs typeface="Calibri"/>
                        </a:rPr>
                        <a:t>12.5</a:t>
                      </a:r>
                      <a:r>
                        <a:rPr sz="900" strike="noStrike" spc="-45">
                          <a:latin typeface="Calibri"/>
                          <a:cs typeface="Calibri"/>
                        </a:rPr>
                        <a:t> </a:t>
                      </a:r>
                      <a:r>
                        <a:rPr sz="900" strike="noStrike">
                          <a:latin typeface="Calibri"/>
                          <a:cs typeface="Calibri"/>
                        </a:rPr>
                        <a:t>IEER</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10"/>
                  </a:ext>
                </a:extLst>
              </a:tr>
              <a:tr h="125567">
                <a:tc>
                  <a:txBody>
                    <a:bodyPr/>
                    <a:lstStyle/>
                    <a:p>
                      <a:pPr algn="ctr">
                        <a:lnSpc>
                          <a:spcPts val="955"/>
                        </a:lnSpc>
                      </a:pPr>
                      <a:r>
                        <a:rPr sz="900" u="dbl" spc="-5">
                          <a:uFill>
                            <a:solidFill>
                              <a:srgbClr val="000000"/>
                            </a:solidFill>
                          </a:uFill>
                          <a:latin typeface="Calibri"/>
                          <a:cs typeface="Calibri"/>
                        </a:rPr>
                        <a:t>system</a:t>
                      </a:r>
                      <a:r>
                        <a:rPr sz="900" u="dbl" spc="-25">
                          <a:uFill>
                            <a:solidFill>
                              <a:srgbClr val="000000"/>
                            </a:solidFill>
                          </a:uFill>
                          <a:latin typeface="Calibri"/>
                          <a:cs typeface="Calibri"/>
                        </a:rPr>
                        <a:t> </a:t>
                      </a:r>
                      <a:r>
                        <a:rPr sz="900" u="dbl">
                          <a:uFill>
                            <a:solidFill>
                              <a:srgbClr val="000000"/>
                            </a:solidFill>
                          </a:uFill>
                          <a:latin typeface="Calibri"/>
                          <a:cs typeface="Calibri"/>
                        </a:rPr>
                        <a:t>and</a:t>
                      </a:r>
                      <a:r>
                        <a:rPr sz="900" u="dbl" spc="-25">
                          <a:uFill>
                            <a:solidFill>
                              <a:srgbClr val="000000"/>
                            </a:solidFill>
                          </a:uFill>
                          <a:latin typeface="Calibri"/>
                          <a:cs typeface="Calibri"/>
                        </a:rPr>
                        <a:t> </a:t>
                      </a:r>
                      <a:r>
                        <a:rPr sz="900" u="dbl" spc="-5">
                          <a:uFill>
                            <a:solidFill>
                              <a:srgbClr val="000000"/>
                            </a:solidFill>
                          </a:uFill>
                          <a:latin typeface="Calibri"/>
                          <a:cs typeface="Calibri"/>
                        </a:rPr>
                        <a:t>single</a:t>
                      </a:r>
                      <a:endParaRPr sz="900">
                        <a:latin typeface="Calibri"/>
                        <a:cs typeface="Calibri"/>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7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11"/>
                  </a:ext>
                </a:extLst>
              </a:tr>
              <a:tr h="125567">
                <a:tc>
                  <a:txBody>
                    <a:bodyPr/>
                    <a:lstStyle/>
                    <a:p>
                      <a:pPr algn="ctr">
                        <a:lnSpc>
                          <a:spcPts val="950"/>
                        </a:lnSpc>
                      </a:pPr>
                      <a:r>
                        <a:rPr sz="900" u="dbl" spc="-5">
                          <a:uFill>
                            <a:solidFill>
                              <a:srgbClr val="000000"/>
                            </a:solidFill>
                          </a:uFill>
                          <a:latin typeface="Calibri"/>
                          <a:cs typeface="Calibri"/>
                        </a:rPr>
                        <a:t>package</a:t>
                      </a:r>
                      <a:endParaRPr sz="900">
                        <a:latin typeface="Calibri"/>
                        <a:cs typeface="Calibri"/>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12"/>
                  </a:ext>
                </a:extLst>
              </a:tr>
              <a:tr h="751990">
                <a:tc>
                  <a:txBody>
                    <a:bodyPr/>
                    <a:lstStyle/>
                    <a:p>
                      <a:pPr marL="527050" marR="159385" indent="-360045">
                        <a:lnSpc>
                          <a:spcPct val="102200"/>
                        </a:lnSpc>
                        <a:spcBef>
                          <a:spcPts val="155"/>
                        </a:spcBef>
                      </a:pPr>
                      <a:r>
                        <a:rPr sz="900" spc="-5">
                          <a:latin typeface="Calibri"/>
                          <a:cs typeface="Calibri"/>
                        </a:rPr>
                        <a:t>Water source (cooling </a:t>
                      </a:r>
                      <a:r>
                        <a:rPr sz="900" spc="-190">
                          <a:latin typeface="Calibri"/>
                          <a:cs typeface="Calibri"/>
                        </a:rPr>
                        <a:t> </a:t>
                      </a:r>
                      <a:r>
                        <a:rPr sz="900" spc="-5">
                          <a:latin typeface="Calibri"/>
                          <a:cs typeface="Calibri"/>
                        </a:rPr>
                        <a:t>mode)</a:t>
                      </a:r>
                      <a:endParaRPr sz="900">
                        <a:latin typeface="Calibri"/>
                        <a:cs typeface="Calibri"/>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180"/>
                        </a:spcBef>
                      </a:pPr>
                      <a:r>
                        <a:rPr sz="900">
                          <a:latin typeface="Calibri"/>
                          <a:cs typeface="Calibri"/>
                        </a:rPr>
                        <a:t>≥</a:t>
                      </a:r>
                      <a:r>
                        <a:rPr sz="900" spc="-25">
                          <a:latin typeface="Calibri"/>
                          <a:cs typeface="Calibri"/>
                        </a:rPr>
                        <a:t> </a:t>
                      </a:r>
                      <a:r>
                        <a:rPr sz="900">
                          <a:latin typeface="Calibri"/>
                          <a:cs typeface="Calibri"/>
                        </a:rPr>
                        <a:t>65,000</a:t>
                      </a:r>
                      <a:r>
                        <a:rPr sz="900" spc="-15">
                          <a:latin typeface="Calibri"/>
                          <a:cs typeface="Calibri"/>
                        </a:rPr>
                        <a:t> </a:t>
                      </a:r>
                      <a:r>
                        <a:rPr sz="900" spc="-5">
                          <a:latin typeface="Calibri"/>
                          <a:cs typeface="Calibri"/>
                        </a:rPr>
                        <a:t>Btu/h</a:t>
                      </a:r>
                      <a:r>
                        <a:rPr sz="900" spc="-20">
                          <a:latin typeface="Calibri"/>
                          <a:cs typeface="Calibri"/>
                        </a:rPr>
                        <a:t> </a:t>
                      </a:r>
                      <a:r>
                        <a:rPr sz="900" spc="-5">
                          <a:latin typeface="Calibri"/>
                          <a:cs typeface="Calibri"/>
                        </a:rPr>
                        <a:t>and</a:t>
                      </a:r>
                      <a:endParaRPr sz="900">
                        <a:latin typeface="Calibri"/>
                        <a:cs typeface="Calibri"/>
                      </a:endParaRPr>
                    </a:p>
                    <a:p>
                      <a:pPr algn="ctr">
                        <a:lnSpc>
                          <a:spcPct val="100000"/>
                        </a:lnSpc>
                        <a:spcBef>
                          <a:spcPts val="25"/>
                        </a:spcBef>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86ºF</a:t>
                      </a:r>
                      <a:r>
                        <a:rPr sz="900" spc="-25">
                          <a:latin typeface="Calibri"/>
                          <a:cs typeface="Calibri"/>
                        </a:rPr>
                        <a:t> </a:t>
                      </a:r>
                      <a:r>
                        <a:rPr sz="900" spc="-5">
                          <a:latin typeface="Calibri"/>
                          <a:cs typeface="Calibri"/>
                        </a:rPr>
                        <a:t>entering</a:t>
                      </a:r>
                      <a:r>
                        <a:rPr sz="900" spc="-20">
                          <a:latin typeface="Calibri"/>
                          <a:cs typeface="Calibri"/>
                        </a:rPr>
                        <a:t> </a:t>
                      </a:r>
                      <a:r>
                        <a:rPr sz="900" spc="-5">
                          <a:latin typeface="Calibri"/>
                          <a:cs typeface="Calibri"/>
                        </a:rPr>
                        <a:t>water</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13.0</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ISO-13256-1</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551072">
                <a:tc>
                  <a:txBody>
                    <a:bodyPr/>
                    <a:lstStyle/>
                    <a:p>
                      <a:pPr marL="328930" marR="191135" indent="-129539">
                        <a:lnSpc>
                          <a:spcPct val="101099"/>
                        </a:lnSpc>
                        <a:spcBef>
                          <a:spcPts val="165"/>
                        </a:spcBef>
                      </a:pPr>
                      <a:r>
                        <a:rPr sz="900" spc="-5">
                          <a:latin typeface="Calibri"/>
                          <a:cs typeface="Calibri"/>
                        </a:rPr>
                        <a:t>Groundwater</a:t>
                      </a:r>
                      <a:r>
                        <a:rPr sz="900" spc="-40">
                          <a:latin typeface="Calibri"/>
                          <a:cs typeface="Calibri"/>
                        </a:rPr>
                        <a:t> </a:t>
                      </a:r>
                      <a:r>
                        <a:rPr sz="900" spc="-5">
                          <a:latin typeface="Calibri"/>
                          <a:cs typeface="Calibri"/>
                        </a:rPr>
                        <a:t>source </a:t>
                      </a:r>
                      <a:r>
                        <a:rPr sz="900" spc="-190">
                          <a:latin typeface="Calibri"/>
                          <a:cs typeface="Calibri"/>
                        </a:rPr>
                        <a:t> </a:t>
                      </a:r>
                      <a:r>
                        <a:rPr sz="900" spc="-5">
                          <a:latin typeface="Calibri"/>
                          <a:cs typeface="Calibri"/>
                        </a:rPr>
                        <a:t>(cooling</a:t>
                      </a:r>
                      <a:r>
                        <a:rPr sz="900" spc="-15">
                          <a:latin typeface="Calibri"/>
                          <a:cs typeface="Calibri"/>
                        </a:rPr>
                        <a:t> </a:t>
                      </a:r>
                      <a:r>
                        <a:rPr sz="900" spc="-5">
                          <a:latin typeface="Calibri"/>
                          <a:cs typeface="Calibri"/>
                        </a:rPr>
                        <a:t>mode)</a:t>
                      </a:r>
                      <a:endParaRPr sz="900">
                        <a:latin typeface="Calibri"/>
                        <a:cs typeface="Calibri"/>
                      </a:endParaRPr>
                    </a:p>
                  </a:txBody>
                  <a:tcPr marL="0" marR="0" marT="20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5"/>
                        </a:spcBef>
                      </a:pPr>
                      <a:endParaRPr sz="1250">
                        <a:latin typeface="Times New Roman"/>
                        <a:cs typeface="Times New Roman"/>
                      </a:endParaRPr>
                    </a:p>
                    <a:p>
                      <a:pPr algn="ctr">
                        <a:lnSpc>
                          <a:spcPct val="100000"/>
                        </a:lnSpc>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59ºF</a:t>
                      </a:r>
                      <a:r>
                        <a:rPr sz="900" spc="-25">
                          <a:latin typeface="Calibri"/>
                          <a:cs typeface="Calibri"/>
                        </a:rPr>
                        <a:t> </a:t>
                      </a:r>
                      <a:r>
                        <a:rPr sz="900" spc="-5">
                          <a:latin typeface="Calibri"/>
                          <a:cs typeface="Calibri"/>
                        </a:rPr>
                        <a:t>entering</a:t>
                      </a:r>
                      <a:r>
                        <a:rPr sz="900" spc="-20">
                          <a:latin typeface="Calibri"/>
                          <a:cs typeface="Calibri"/>
                        </a:rPr>
                        <a:t> </a:t>
                      </a:r>
                      <a:r>
                        <a:rPr sz="900" spc="-5">
                          <a:latin typeface="Calibri"/>
                          <a:cs typeface="Calibri"/>
                        </a:rPr>
                        <a:t>water</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18.0</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ISO-13256-1</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426426">
                <a:tc>
                  <a:txBody>
                    <a:bodyPr/>
                    <a:lstStyle/>
                    <a:p>
                      <a:pPr marL="527050" marR="129539" indent="-390525">
                        <a:lnSpc>
                          <a:spcPct val="101099"/>
                        </a:lnSpc>
                        <a:spcBef>
                          <a:spcPts val="165"/>
                        </a:spcBef>
                      </a:pPr>
                      <a:r>
                        <a:rPr sz="900" spc="-5">
                          <a:latin typeface="Calibri"/>
                          <a:cs typeface="Calibri"/>
                        </a:rPr>
                        <a:t>Ground source (cooling </a:t>
                      </a:r>
                      <a:r>
                        <a:rPr sz="900" spc="-190">
                          <a:latin typeface="Calibri"/>
                          <a:cs typeface="Calibri"/>
                        </a:rPr>
                        <a:t> </a:t>
                      </a:r>
                      <a:r>
                        <a:rPr sz="900" spc="-5">
                          <a:latin typeface="Calibri"/>
                          <a:cs typeface="Calibri"/>
                        </a:rPr>
                        <a:t>mode)</a:t>
                      </a:r>
                      <a:endParaRPr sz="900">
                        <a:latin typeface="Calibri"/>
                        <a:cs typeface="Calibri"/>
                      </a:endParaRPr>
                    </a:p>
                  </a:txBody>
                  <a:tcPr marL="0" marR="0" marT="20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5"/>
                        </a:spcBef>
                      </a:pPr>
                      <a:endParaRPr sz="1250">
                        <a:latin typeface="Times New Roman"/>
                        <a:cs typeface="Times New Roman"/>
                      </a:endParaRPr>
                    </a:p>
                    <a:p>
                      <a:pPr algn="ctr">
                        <a:lnSpc>
                          <a:spcPct val="100000"/>
                        </a:lnSpc>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77ºF</a:t>
                      </a:r>
                      <a:r>
                        <a:rPr sz="900" spc="-25">
                          <a:latin typeface="Calibri"/>
                          <a:cs typeface="Calibri"/>
                        </a:rPr>
                        <a:t> </a:t>
                      </a:r>
                      <a:r>
                        <a:rPr sz="900" spc="-5">
                          <a:latin typeface="Calibri"/>
                          <a:cs typeface="Calibri"/>
                        </a:rPr>
                        <a:t>entering</a:t>
                      </a:r>
                      <a:r>
                        <a:rPr sz="900" spc="-20">
                          <a:latin typeface="Calibri"/>
                          <a:cs typeface="Calibri"/>
                        </a:rPr>
                        <a:t> </a:t>
                      </a:r>
                      <a:r>
                        <a:rPr sz="900" spc="-5">
                          <a:latin typeface="Calibri"/>
                          <a:cs typeface="Calibri"/>
                        </a:rPr>
                        <a:t>water</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14.1</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ISO-13256-1</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426426">
                <a:tc>
                  <a:txBody>
                    <a:bodyPr/>
                    <a:lstStyle/>
                    <a:p>
                      <a:pPr marL="179705" marR="124460" indent="-47625">
                        <a:lnSpc>
                          <a:spcPct val="101099"/>
                        </a:lnSpc>
                        <a:spcBef>
                          <a:spcPts val="165"/>
                        </a:spcBef>
                      </a:pPr>
                      <a:r>
                        <a:rPr sz="900" spc="-5">
                          <a:latin typeface="Calibri"/>
                          <a:cs typeface="Calibri"/>
                        </a:rPr>
                        <a:t>Water source water-to- </a:t>
                      </a:r>
                      <a:r>
                        <a:rPr sz="900" spc="-190">
                          <a:latin typeface="Calibri"/>
                          <a:cs typeface="Calibri"/>
                        </a:rPr>
                        <a:t> </a:t>
                      </a:r>
                      <a:r>
                        <a:rPr sz="900" spc="-5">
                          <a:latin typeface="Calibri"/>
                          <a:cs typeface="Calibri"/>
                        </a:rPr>
                        <a:t>water</a:t>
                      </a:r>
                      <a:r>
                        <a:rPr sz="900" spc="-15">
                          <a:latin typeface="Calibri"/>
                          <a:cs typeface="Calibri"/>
                        </a:rPr>
                        <a:t> </a:t>
                      </a:r>
                      <a:r>
                        <a:rPr sz="900" spc="-5">
                          <a:latin typeface="Calibri"/>
                          <a:cs typeface="Calibri"/>
                        </a:rPr>
                        <a:t>(cooling</a:t>
                      </a:r>
                      <a:r>
                        <a:rPr sz="900" spc="-10">
                          <a:latin typeface="Calibri"/>
                          <a:cs typeface="Calibri"/>
                        </a:rPr>
                        <a:t> </a:t>
                      </a:r>
                      <a:r>
                        <a:rPr sz="900" spc="-5">
                          <a:latin typeface="Calibri"/>
                          <a:cs typeface="Calibri"/>
                        </a:rPr>
                        <a:t>mode)</a:t>
                      </a:r>
                      <a:endParaRPr sz="900">
                        <a:latin typeface="Calibri"/>
                        <a:cs typeface="Calibri"/>
                      </a:endParaRPr>
                    </a:p>
                  </a:txBody>
                  <a:tcPr marL="0" marR="0" marT="20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5"/>
                        </a:spcBef>
                      </a:pPr>
                      <a:endParaRPr sz="1250">
                        <a:latin typeface="Times New Roman"/>
                        <a:cs typeface="Times New Roman"/>
                      </a:endParaRPr>
                    </a:p>
                    <a:p>
                      <a:pPr algn="ctr">
                        <a:lnSpc>
                          <a:spcPct val="100000"/>
                        </a:lnSpc>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a:latin typeface="Calibri"/>
                          <a:cs typeface="Calibri"/>
                        </a:rPr>
                        <a:t>86ºF</a:t>
                      </a:r>
                      <a:r>
                        <a:rPr sz="900" spc="-30">
                          <a:latin typeface="Calibri"/>
                          <a:cs typeface="Calibri"/>
                        </a:rPr>
                        <a:t> </a:t>
                      </a:r>
                      <a:r>
                        <a:rPr sz="900" spc="-5">
                          <a:latin typeface="Calibri"/>
                          <a:cs typeface="Calibri"/>
                        </a:rPr>
                        <a:t>entering</a:t>
                      </a:r>
                      <a:r>
                        <a:rPr sz="900" spc="-25">
                          <a:latin typeface="Calibri"/>
                          <a:cs typeface="Calibri"/>
                        </a:rPr>
                        <a:t> </a:t>
                      </a:r>
                      <a:r>
                        <a:rPr sz="900" spc="-5">
                          <a:latin typeface="Calibri"/>
                          <a:cs typeface="Calibri"/>
                        </a:rPr>
                        <a:t>water</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10.6</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a:latin typeface="Calibri"/>
                          <a:cs typeface="Calibri"/>
                        </a:rPr>
                        <a:t>ISO-13256-2</a:t>
                      </a:r>
                      <a:endParaRPr sz="90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555302">
                <a:tc>
                  <a:txBody>
                    <a:bodyPr/>
                    <a:lstStyle/>
                    <a:p>
                      <a:pPr marL="124460" marR="118110" indent="635" algn="ctr">
                        <a:lnSpc>
                          <a:spcPct val="101699"/>
                        </a:lnSpc>
                        <a:spcBef>
                          <a:spcPts val="160"/>
                        </a:spcBef>
                      </a:pPr>
                      <a:r>
                        <a:rPr sz="900" spc="-5">
                          <a:latin typeface="Calibri"/>
                          <a:cs typeface="Calibri"/>
                        </a:rPr>
                        <a:t>Groundwater</a:t>
                      </a:r>
                      <a:r>
                        <a:rPr sz="900">
                          <a:latin typeface="Calibri"/>
                          <a:cs typeface="Calibri"/>
                        </a:rPr>
                        <a:t> </a:t>
                      </a:r>
                      <a:r>
                        <a:rPr sz="900" spc="-5">
                          <a:latin typeface="Calibri"/>
                          <a:cs typeface="Calibri"/>
                        </a:rPr>
                        <a:t>source </a:t>
                      </a:r>
                      <a:r>
                        <a:rPr sz="900">
                          <a:latin typeface="Calibri"/>
                          <a:cs typeface="Calibri"/>
                        </a:rPr>
                        <a:t> </a:t>
                      </a:r>
                      <a:r>
                        <a:rPr sz="900" spc="-5">
                          <a:latin typeface="Calibri"/>
                          <a:cs typeface="Calibri"/>
                        </a:rPr>
                        <a:t>water-to-water (cooling </a:t>
                      </a:r>
                      <a:r>
                        <a:rPr sz="900" spc="-190">
                          <a:latin typeface="Calibri"/>
                          <a:cs typeface="Calibri"/>
                        </a:rPr>
                        <a:t> </a:t>
                      </a:r>
                      <a:r>
                        <a:rPr sz="900" spc="-5">
                          <a:latin typeface="Calibri"/>
                          <a:cs typeface="Calibri"/>
                        </a:rPr>
                        <a:t>mode)</a:t>
                      </a:r>
                      <a:endParaRPr sz="900">
                        <a:latin typeface="Calibri"/>
                        <a:cs typeface="Calibri"/>
                      </a:endParaRPr>
                    </a:p>
                  </a:txBody>
                  <a:tcPr marL="0" marR="0" marT="20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5"/>
                        </a:spcBef>
                      </a:pPr>
                      <a:endParaRPr sz="1250">
                        <a:latin typeface="Times New Roman"/>
                        <a:cs typeface="Times New Roman"/>
                      </a:endParaRPr>
                    </a:p>
                    <a:p>
                      <a:pPr algn="ctr">
                        <a:lnSpc>
                          <a:spcPct val="100000"/>
                        </a:lnSpc>
                      </a:pPr>
                      <a:r>
                        <a:rPr sz="900">
                          <a:latin typeface="Calibri"/>
                          <a:cs typeface="Calibri"/>
                        </a:rPr>
                        <a:t>&lt;</a:t>
                      </a:r>
                      <a:r>
                        <a:rPr sz="900" spc="-30">
                          <a:latin typeface="Calibri"/>
                          <a:cs typeface="Calibri"/>
                        </a:rPr>
                        <a:t> </a:t>
                      </a:r>
                      <a:r>
                        <a:rPr sz="900">
                          <a:latin typeface="Calibri"/>
                          <a:cs typeface="Calibri"/>
                        </a:rPr>
                        <a:t>135,000</a:t>
                      </a:r>
                      <a:r>
                        <a:rPr sz="900" spc="-25">
                          <a:latin typeface="Calibri"/>
                          <a:cs typeface="Calibri"/>
                        </a:rPr>
                        <a:t> </a:t>
                      </a:r>
                      <a:r>
                        <a:rPr sz="900" spc="-5">
                          <a:latin typeface="Calibri"/>
                          <a:cs typeface="Calibri"/>
                        </a:rPr>
                        <a:t>Btu/h</a:t>
                      </a:r>
                      <a:endParaRPr sz="900">
                        <a:latin typeface="Calibri"/>
                        <a:cs typeface="Calibri"/>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dirty="0">
                          <a:latin typeface="Calibri"/>
                          <a:cs typeface="Calibri"/>
                        </a:rPr>
                        <a:t>59ºF</a:t>
                      </a:r>
                      <a:r>
                        <a:rPr sz="900" spc="-25" dirty="0">
                          <a:latin typeface="Calibri"/>
                          <a:cs typeface="Calibri"/>
                        </a:rPr>
                        <a:t> </a:t>
                      </a:r>
                      <a:r>
                        <a:rPr sz="900" spc="-5" dirty="0">
                          <a:latin typeface="Calibri"/>
                          <a:cs typeface="Calibri"/>
                        </a:rPr>
                        <a:t>entering</a:t>
                      </a:r>
                      <a:r>
                        <a:rPr sz="900" spc="-20" dirty="0">
                          <a:latin typeface="Calibri"/>
                          <a:cs typeface="Calibri"/>
                        </a:rPr>
                        <a:t> </a:t>
                      </a:r>
                      <a:r>
                        <a:rPr sz="900" spc="-5" dirty="0">
                          <a:latin typeface="Calibri"/>
                          <a:cs typeface="Calibri"/>
                        </a:rPr>
                        <a:t>water</a:t>
                      </a:r>
                      <a:endParaRPr sz="900" dirty="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22605">
                        <a:lnSpc>
                          <a:spcPct val="100000"/>
                        </a:lnSpc>
                        <a:spcBef>
                          <a:spcPts val="180"/>
                        </a:spcBef>
                      </a:pPr>
                      <a:r>
                        <a:rPr sz="900">
                          <a:latin typeface="Calibri"/>
                          <a:cs typeface="Calibri"/>
                        </a:rPr>
                        <a:t>16.3</a:t>
                      </a:r>
                      <a:r>
                        <a:rPr sz="900" spc="-45">
                          <a:latin typeface="Calibri"/>
                          <a:cs typeface="Calibri"/>
                        </a:rPr>
                        <a:t> </a:t>
                      </a:r>
                      <a:r>
                        <a:rPr sz="900">
                          <a:latin typeface="Calibri"/>
                          <a:cs typeface="Calibri"/>
                        </a:rPr>
                        <a:t>EER</a:t>
                      </a: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80"/>
                        </a:spcBef>
                      </a:pPr>
                      <a:r>
                        <a:rPr sz="900" spc="-5" dirty="0">
                          <a:latin typeface="Calibri"/>
                          <a:cs typeface="Calibri"/>
                        </a:rPr>
                        <a:t>ISO-13256-</a:t>
                      </a:r>
                      <a:r>
                        <a:rPr sz="900" u="sng" spc="-5" dirty="0">
                          <a:uFill>
                            <a:solidFill>
                              <a:srgbClr val="000000"/>
                            </a:solidFill>
                          </a:uFill>
                          <a:latin typeface="Calibri"/>
                          <a:cs typeface="Calibri"/>
                        </a:rPr>
                        <a:t>2</a:t>
                      </a:r>
                      <a:r>
                        <a:rPr sz="900" strike="sngStrike" spc="-5" dirty="0">
                          <a:latin typeface="Calibri"/>
                          <a:cs typeface="Calibri"/>
                        </a:rPr>
                        <a:t>1</a:t>
                      </a:r>
                      <a:endParaRPr sz="900" dirty="0">
                        <a:latin typeface="Calibri"/>
                        <a:cs typeface="Calibri"/>
                      </a:endParaRPr>
                    </a:p>
                  </a:txBody>
                  <a:tcPr marL="0" marR="0" marT="228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bl>
          </a:graphicData>
        </a:graphic>
      </p:graphicFrame>
      <p:sp>
        <p:nvSpPr>
          <p:cNvPr id="7" name="object 2">
            <a:extLst>
              <a:ext uri="{FF2B5EF4-FFF2-40B4-BE49-F238E27FC236}">
                <a16:creationId xmlns:a16="http://schemas.microsoft.com/office/drawing/2014/main" id="{C9E5C5E3-481D-44CF-87EA-0BE9D6F07250}"/>
              </a:ext>
            </a:extLst>
          </p:cNvPr>
          <p:cNvSpPr txBox="1"/>
          <p:nvPr/>
        </p:nvSpPr>
        <p:spPr>
          <a:xfrm>
            <a:off x="5351317" y="1274593"/>
            <a:ext cx="562673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1" u="none" strike="noStrike" kern="1200" cap="none" spc="-10" normalizeH="0" baseline="0" noProof="0" dirty="0">
                <a:ln>
                  <a:noFill/>
                </a:ln>
                <a:solidFill>
                  <a:prstClr val="black"/>
                </a:solidFill>
                <a:effectLst/>
                <a:uLnTx/>
                <a:uFillTx/>
                <a:latin typeface="Calibri"/>
                <a:ea typeface="+mn-ea"/>
                <a:cs typeface="Calibri"/>
              </a:rPr>
              <a:t>TABLE</a:t>
            </a:r>
            <a:r>
              <a:rPr kumimoji="0" sz="1000" b="0" i="1" u="none" strike="noStrike" kern="1200" cap="none" spc="10" normalizeH="0" baseline="0" noProof="0" dirty="0">
                <a:ln>
                  <a:noFill/>
                </a:ln>
                <a:solidFill>
                  <a:prstClr val="black"/>
                </a:solidFill>
                <a:effectLst/>
                <a:uLnTx/>
                <a:uFillTx/>
                <a:latin typeface="Calibri"/>
                <a:ea typeface="+mn-ea"/>
                <a:cs typeface="Calibri"/>
              </a:rPr>
              <a:t> </a:t>
            </a:r>
            <a:r>
              <a:rPr kumimoji="0" sz="1000" b="0" i="1" u="none" strike="noStrike" kern="1200" cap="none" spc="-5" normalizeH="0" baseline="0" noProof="0" dirty="0">
                <a:ln>
                  <a:noFill/>
                </a:ln>
                <a:solidFill>
                  <a:prstClr val="black"/>
                </a:solidFill>
                <a:effectLst/>
                <a:uLnTx/>
                <a:uFillTx/>
                <a:latin typeface="Calibri"/>
                <a:ea typeface="+mn-ea"/>
                <a:cs typeface="Calibri"/>
              </a:rPr>
              <a:t>1</a:t>
            </a:r>
            <a:r>
              <a:rPr kumimoji="0" lang="en-US" sz="1000" b="0" i="1" u="none" strike="noStrike" kern="1200" cap="none" spc="-5" normalizeH="0" baseline="0" noProof="0" dirty="0">
                <a:ln>
                  <a:noFill/>
                </a:ln>
                <a:solidFill>
                  <a:prstClr val="black"/>
                </a:solidFill>
                <a:effectLst/>
                <a:uLnTx/>
                <a:uFillTx/>
                <a:latin typeface="Calibri"/>
                <a:ea typeface="+mn-ea"/>
                <a:cs typeface="Calibri"/>
              </a:rPr>
              <a:t>10.2-B HEAT PUMPS, MINIMUM EFFICIENCY REQUIREMENTS</a:t>
            </a:r>
            <a:endParaRPr kumimoji="0" sz="1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13926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2DD3-25A1-4525-B73E-4C2D143B6B7E}"/>
              </a:ext>
            </a:extLst>
          </p:cNvPr>
          <p:cNvSpPr>
            <a:spLocks noGrp="1"/>
          </p:cNvSpPr>
          <p:nvPr>
            <p:ph type="title"/>
          </p:nvPr>
        </p:nvSpPr>
        <p:spPr/>
        <p:txBody>
          <a:bodyPr>
            <a:normAutofit/>
          </a:bodyPr>
          <a:lstStyle/>
          <a:p>
            <a:r>
              <a:rPr lang="en-US" sz="3200" dirty="0"/>
              <a:t>Ventilation Requirements</a:t>
            </a:r>
          </a:p>
        </p:txBody>
      </p:sp>
      <p:sp>
        <p:nvSpPr>
          <p:cNvPr id="3" name="Content Placeholder 2">
            <a:extLst>
              <a:ext uri="{FF2B5EF4-FFF2-40B4-BE49-F238E27FC236}">
                <a16:creationId xmlns:a16="http://schemas.microsoft.com/office/drawing/2014/main" id="{9D5DE081-A4DD-400B-BB81-9A2A284D7126}"/>
              </a:ext>
            </a:extLst>
          </p:cNvPr>
          <p:cNvSpPr>
            <a:spLocks noGrp="1"/>
          </p:cNvSpPr>
          <p:nvPr>
            <p:ph sz="half" idx="1"/>
          </p:nvPr>
        </p:nvSpPr>
        <p:spPr>
          <a:xfrm>
            <a:off x="733424" y="1577975"/>
            <a:ext cx="5667375" cy="4546600"/>
          </a:xfrm>
        </p:spPr>
        <p:txBody>
          <a:bodyPr>
            <a:normAutofit fontScale="77500" lnSpcReduction="20000"/>
          </a:bodyPr>
          <a:lstStyle/>
          <a:p>
            <a:pPr marL="0" indent="0">
              <a:buNone/>
            </a:pPr>
            <a:r>
              <a:rPr lang="en-US" b="1" dirty="0"/>
              <a:t>Mandatory requirements (§120.1(c)3; §120.1(f)):</a:t>
            </a:r>
          </a:p>
          <a:p>
            <a:r>
              <a:rPr lang="en-US" dirty="0"/>
              <a:t>Ventilation rate based on Equation 120.1-F only</a:t>
            </a:r>
          </a:p>
          <a:p>
            <a:pPr lvl="1"/>
            <a:r>
              <a:rPr lang="en-US" dirty="0"/>
              <a:t>Alternate method based on number of occupants  limited to spaces with fixed seating or subject to  CA Building Code §1004.5</a:t>
            </a:r>
          </a:p>
          <a:p>
            <a:r>
              <a:rPr lang="en-US" dirty="0"/>
              <a:t>Design and Control Requirements for Quantities of  Outdoor Air:</a:t>
            </a:r>
          </a:p>
          <a:p>
            <a:pPr lvl="1"/>
            <a:r>
              <a:rPr lang="en-US" dirty="0"/>
              <a:t>Variable Air Volume (VAV) systems to be capable of  maintaining measured outside air rates within 10%  of designed minimum</a:t>
            </a:r>
          </a:p>
          <a:p>
            <a:pPr lvl="1"/>
            <a:r>
              <a:rPr lang="en-US" dirty="0"/>
              <a:t>All mechanical ventilation and space conditioning  systems are to be tested to confirm they operate  within 10% of the designed minimum outside air rate</a:t>
            </a:r>
          </a:p>
          <a:p>
            <a:r>
              <a:rPr lang="en-US" dirty="0">
                <a:solidFill>
                  <a:srgbClr val="FF0000"/>
                </a:solidFill>
              </a:rPr>
              <a:t>Note</a:t>
            </a:r>
            <a:r>
              <a:rPr lang="en-US" dirty="0"/>
              <a:t> testing requirement for all systems, not  just constant volume as was required in 2019</a:t>
            </a:r>
          </a:p>
          <a:p>
            <a:endParaRPr lang="en-US" dirty="0"/>
          </a:p>
        </p:txBody>
      </p:sp>
      <p:sp>
        <p:nvSpPr>
          <p:cNvPr id="5" name="object 15">
            <a:extLst>
              <a:ext uri="{FF2B5EF4-FFF2-40B4-BE49-F238E27FC236}">
                <a16:creationId xmlns:a16="http://schemas.microsoft.com/office/drawing/2014/main" id="{C7FBE5F5-0CBB-4649-A34F-6E739790251D}"/>
              </a:ext>
            </a:extLst>
          </p:cNvPr>
          <p:cNvSpPr/>
          <p:nvPr/>
        </p:nvSpPr>
        <p:spPr>
          <a:xfrm>
            <a:off x="7542222" y="1763303"/>
            <a:ext cx="3752194" cy="4076908"/>
          </a:xfrm>
          <a:prstGeom prst="rect">
            <a:avLst/>
          </a:prstGeom>
          <a:blipFill>
            <a:blip r:embed="rId3" cstate="print"/>
            <a:stretch>
              <a:fillRect l="-79762"/>
            </a:stretch>
          </a:blipFill>
        </p:spPr>
        <p:txBody>
          <a:bodyPr wrap="square" lIns="0" tIns="0" rIns="0" bIns="0" rtlCol="0"/>
          <a:lstStyle/>
          <a:p>
            <a:endParaRPr/>
          </a:p>
        </p:txBody>
      </p:sp>
    </p:spTree>
    <p:extLst>
      <p:ext uri="{BB962C8B-B14F-4D97-AF65-F5344CB8AC3E}">
        <p14:creationId xmlns:p14="http://schemas.microsoft.com/office/powerpoint/2010/main" val="285209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581B-6923-4D2C-B0AB-7F860E259A45}"/>
              </a:ext>
            </a:extLst>
          </p:cNvPr>
          <p:cNvSpPr>
            <a:spLocks noGrp="1"/>
          </p:cNvSpPr>
          <p:nvPr>
            <p:ph type="title"/>
          </p:nvPr>
        </p:nvSpPr>
        <p:spPr/>
        <p:txBody>
          <a:bodyPr>
            <a:normAutofit/>
          </a:bodyPr>
          <a:lstStyle/>
          <a:p>
            <a:r>
              <a:rPr lang="en-US" sz="3200" dirty="0"/>
              <a:t>Economizer</a:t>
            </a:r>
          </a:p>
        </p:txBody>
      </p:sp>
      <p:sp>
        <p:nvSpPr>
          <p:cNvPr id="3" name="Content Placeholder 2">
            <a:extLst>
              <a:ext uri="{FF2B5EF4-FFF2-40B4-BE49-F238E27FC236}">
                <a16:creationId xmlns:a16="http://schemas.microsoft.com/office/drawing/2014/main" id="{33F15E90-8409-46F1-86B2-2204124B1855}"/>
              </a:ext>
            </a:extLst>
          </p:cNvPr>
          <p:cNvSpPr>
            <a:spLocks noGrp="1"/>
          </p:cNvSpPr>
          <p:nvPr>
            <p:ph sz="half" idx="1"/>
          </p:nvPr>
        </p:nvSpPr>
        <p:spPr>
          <a:xfrm>
            <a:off x="355487" y="1757475"/>
            <a:ext cx="5181600" cy="4351338"/>
          </a:xfrm>
        </p:spPr>
        <p:txBody>
          <a:bodyPr>
            <a:normAutofit fontScale="77500" lnSpcReduction="20000"/>
          </a:bodyPr>
          <a:lstStyle/>
          <a:p>
            <a:pPr marL="0" indent="0" algn="l" rtl="0" fontAlgn="base">
              <a:buNone/>
            </a:pPr>
            <a:r>
              <a:rPr lang="en-US" sz="2100" b="1" dirty="0"/>
              <a:t>Economizer Changes: </a:t>
            </a:r>
          </a:p>
          <a:p>
            <a:pPr algn="l" rtl="0" fontAlgn="base">
              <a:buFont typeface="Arial" panose="020B0604020202020204" pitchFamily="34" charset="0"/>
              <a:buChar char="•"/>
            </a:pPr>
            <a:r>
              <a:rPr lang="en-US" sz="2100" dirty="0"/>
              <a:t>Expanded airside economizer requirements </a:t>
            </a:r>
          </a:p>
          <a:p>
            <a:pPr lvl="1" fontAlgn="base">
              <a:buFont typeface="Arial" panose="020B0604020202020204" pitchFamily="34" charset="0"/>
              <a:buChar char="•"/>
            </a:pPr>
            <a:r>
              <a:rPr lang="en-US" sz="2100" dirty="0"/>
              <a:t>Prescriptively required when the air handler has  cooling capacity </a:t>
            </a:r>
            <a:r>
              <a:rPr lang="en-US" sz="2100" b="1" dirty="0">
                <a:solidFill>
                  <a:srgbClr val="FF0000"/>
                </a:solidFill>
              </a:rPr>
              <a:t>&gt; 33,000 </a:t>
            </a:r>
            <a:r>
              <a:rPr lang="en-US" sz="2100" dirty="0"/>
              <a:t>Btu/</a:t>
            </a:r>
            <a:r>
              <a:rPr lang="en-US" sz="2100" dirty="0" err="1"/>
              <a:t>hr</a:t>
            </a:r>
            <a:endParaRPr lang="en-US" sz="2100" dirty="0"/>
          </a:p>
          <a:p>
            <a:pPr lvl="2" fontAlgn="base">
              <a:buFont typeface="Arial" panose="020B0604020202020204" pitchFamily="34" charset="0"/>
              <a:buChar char="•"/>
            </a:pPr>
            <a:r>
              <a:rPr lang="en-US" sz="2100" dirty="0"/>
              <a:t>Smaller rooftop units</a:t>
            </a:r>
          </a:p>
          <a:p>
            <a:pPr lvl="2" fontAlgn="base">
              <a:buFont typeface="Arial" panose="020B0604020202020204" pitchFamily="34" charset="0"/>
              <a:buChar char="•"/>
            </a:pPr>
            <a:r>
              <a:rPr lang="en-US" sz="2100" dirty="0"/>
              <a:t>Smaller split DX air handlers</a:t>
            </a:r>
          </a:p>
          <a:p>
            <a:pPr lvl="2" fontAlgn="base">
              <a:buFont typeface="Arial" panose="020B0604020202020204" pitchFamily="34" charset="0"/>
              <a:buChar char="•"/>
            </a:pPr>
            <a:r>
              <a:rPr lang="en-US" sz="2100" dirty="0"/>
              <a:t>VRFs and mini-splits</a:t>
            </a:r>
          </a:p>
          <a:p>
            <a:pPr fontAlgn="base">
              <a:buFont typeface="Arial" panose="020B0604020202020204" pitchFamily="34" charset="0"/>
              <a:buChar char="•"/>
            </a:pPr>
            <a:r>
              <a:rPr lang="en-US" sz="2000" dirty="0"/>
              <a:t>Air Economizer Controls: New Construction Inspection and Functional Testing to verify presence of economizer bypass controls for systems with heat recovery ventilators has been field or factory calibrated.</a:t>
            </a:r>
          </a:p>
          <a:p>
            <a:pPr fontAlgn="base">
              <a:buFont typeface="Arial" panose="020B0604020202020204" pitchFamily="34" charset="0"/>
              <a:buChar char="•"/>
            </a:pPr>
            <a:endParaRPr lang="en-US" sz="2000" dirty="0"/>
          </a:p>
        </p:txBody>
      </p:sp>
      <p:sp>
        <p:nvSpPr>
          <p:cNvPr id="4" name="Content Placeholder 3">
            <a:extLst>
              <a:ext uri="{FF2B5EF4-FFF2-40B4-BE49-F238E27FC236}">
                <a16:creationId xmlns:a16="http://schemas.microsoft.com/office/drawing/2014/main" id="{66A89709-B9C7-459E-8871-1E5F186EFBE9}"/>
              </a:ext>
            </a:extLst>
          </p:cNvPr>
          <p:cNvSpPr>
            <a:spLocks noGrp="1"/>
          </p:cNvSpPr>
          <p:nvPr>
            <p:ph sz="half" idx="2"/>
          </p:nvPr>
        </p:nvSpPr>
        <p:spPr>
          <a:xfrm>
            <a:off x="6262511" y="1757475"/>
            <a:ext cx="5181600" cy="4351338"/>
          </a:xfrm>
        </p:spPr>
        <p:txBody>
          <a:bodyPr>
            <a:normAutofit fontScale="77500" lnSpcReduction="20000"/>
          </a:bodyPr>
          <a:lstStyle/>
          <a:p>
            <a:pPr marL="0" indent="0" algn="l" rtl="0" fontAlgn="base">
              <a:buNone/>
            </a:pPr>
            <a:r>
              <a:rPr lang="en-US" sz="2100" b="1" dirty="0"/>
              <a:t>New economizer exceptions: </a:t>
            </a:r>
          </a:p>
          <a:p>
            <a:pPr algn="l" rtl="0" fontAlgn="base">
              <a:buFont typeface="Arial" panose="020B0604020202020204" pitchFamily="34" charset="0"/>
              <a:buChar char="•"/>
            </a:pPr>
            <a:r>
              <a:rPr lang="en-US" sz="2100" dirty="0"/>
              <a:t>Exception for certain dedicated outside air systems configurations </a:t>
            </a:r>
          </a:p>
          <a:p>
            <a:pPr lvl="1" fontAlgn="base">
              <a:buFont typeface="Arial" panose="020B0604020202020204" pitchFamily="34" charset="0"/>
              <a:buChar char="•"/>
            </a:pPr>
            <a:r>
              <a:rPr lang="en-US" sz="2100" dirty="0"/>
              <a:t>Each air handler that has a design cooling capacity</a:t>
            </a:r>
          </a:p>
          <a:p>
            <a:pPr lvl="1" fontAlgn="base">
              <a:buFont typeface="Arial" panose="020B0604020202020204" pitchFamily="34" charset="0"/>
              <a:buChar char="•"/>
            </a:pPr>
            <a:r>
              <a:rPr lang="en-US" sz="2100" dirty="0"/>
              <a:t>&lt; 54,000 Btu/</a:t>
            </a:r>
            <a:r>
              <a:rPr lang="en-US" sz="2100" dirty="0" err="1"/>
              <a:t>hr</a:t>
            </a:r>
            <a:r>
              <a:rPr lang="en-US" sz="2100" dirty="0"/>
              <a:t> and ventilation provided by a</a:t>
            </a:r>
          </a:p>
          <a:p>
            <a:pPr lvl="1" fontAlgn="base">
              <a:buFont typeface="Arial" panose="020B0604020202020204" pitchFamily="34" charset="0"/>
              <a:buChar char="•"/>
            </a:pPr>
            <a:r>
              <a:rPr lang="en-US" sz="2100" dirty="0"/>
              <a:t>dedicated outdoor air system (DOAS) with  exhaust air heat recovery</a:t>
            </a:r>
          </a:p>
          <a:p>
            <a:pPr lvl="1" fontAlgn="base">
              <a:buFont typeface="Arial" panose="020B0604020202020204" pitchFamily="34" charset="0"/>
              <a:buChar char="•"/>
            </a:pPr>
            <a:r>
              <a:rPr lang="en-US" sz="2100" dirty="0"/>
              <a:t>The DOAS unit shall meet the exhaust air heat  recovery ratio as specified in §140.4(q)1 and  includes bypass or control to disable energy  recovery as specified in §140.4(q)2</a:t>
            </a:r>
          </a:p>
          <a:p>
            <a:pPr lvl="1" fontAlgn="base">
              <a:buFont typeface="Arial" panose="020B0604020202020204" pitchFamily="34" charset="0"/>
              <a:buChar char="•"/>
            </a:pPr>
            <a:r>
              <a:rPr lang="en-US" sz="2100" dirty="0"/>
              <a:t>The DOAS unit shall provide at least the  minimum ventilation air flow rate as specified in</a:t>
            </a:r>
          </a:p>
          <a:p>
            <a:pPr algn="l" rtl="0" fontAlgn="base">
              <a:buFont typeface="Arial" panose="020B0604020202020204" pitchFamily="34" charset="0"/>
              <a:buChar char="•"/>
            </a:pPr>
            <a:r>
              <a:rPr lang="en-US" sz="2100" dirty="0"/>
              <a:t>§120.1(c)3 and provide no less than 0.3 cfm/ft2  during economizer conditions</a:t>
            </a:r>
          </a:p>
          <a:p>
            <a:pPr algn="l" rtl="0" fontAlgn="base">
              <a:buFont typeface="Arial" panose="020B0604020202020204" pitchFamily="34" charset="0"/>
              <a:buChar char="•"/>
            </a:pPr>
            <a:r>
              <a:rPr lang="en-US" sz="2100" dirty="0"/>
              <a:t>Exception for controlled environment horticulture using carbon enrichment </a:t>
            </a:r>
          </a:p>
          <a:p>
            <a:endParaRPr lang="en-US" dirty="0"/>
          </a:p>
          <a:p>
            <a:endParaRPr lang="en-US" dirty="0"/>
          </a:p>
        </p:txBody>
      </p:sp>
      <p:grpSp>
        <p:nvGrpSpPr>
          <p:cNvPr id="5" name="object 12">
            <a:extLst>
              <a:ext uri="{FF2B5EF4-FFF2-40B4-BE49-F238E27FC236}">
                <a16:creationId xmlns:a16="http://schemas.microsoft.com/office/drawing/2014/main" id="{A32962C5-8619-40E5-B966-7D7ADCCD8EEC}"/>
              </a:ext>
            </a:extLst>
          </p:cNvPr>
          <p:cNvGrpSpPr/>
          <p:nvPr/>
        </p:nvGrpSpPr>
        <p:grpSpPr>
          <a:xfrm>
            <a:off x="1006940" y="4509470"/>
            <a:ext cx="2696712" cy="2025619"/>
            <a:chOff x="1388459" y="1686843"/>
            <a:chExt cx="1925320" cy="1478915"/>
          </a:xfrm>
        </p:grpSpPr>
        <p:sp>
          <p:nvSpPr>
            <p:cNvPr id="6" name="object 13">
              <a:extLst>
                <a:ext uri="{FF2B5EF4-FFF2-40B4-BE49-F238E27FC236}">
                  <a16:creationId xmlns:a16="http://schemas.microsoft.com/office/drawing/2014/main" id="{C3F4FBB0-8813-4423-9304-9C7CB0B35F58}"/>
                </a:ext>
              </a:extLst>
            </p:cNvPr>
            <p:cNvSpPr/>
            <p:nvPr/>
          </p:nvSpPr>
          <p:spPr>
            <a:xfrm>
              <a:off x="1393888" y="1692274"/>
              <a:ext cx="1914105" cy="1467840"/>
            </a:xfrm>
            <a:prstGeom prst="rect">
              <a:avLst/>
            </a:prstGeom>
            <a:blipFill>
              <a:blip r:embed="rId3" cstate="print"/>
              <a:stretch>
                <a:fillRect/>
              </a:stretch>
            </a:blipFill>
          </p:spPr>
          <p:txBody>
            <a:bodyPr wrap="square" lIns="0" tIns="0" rIns="0" bIns="0" rtlCol="0"/>
            <a:lstStyle/>
            <a:p>
              <a:endParaRPr/>
            </a:p>
          </p:txBody>
        </p:sp>
        <p:sp>
          <p:nvSpPr>
            <p:cNvPr id="7" name="object 14">
              <a:extLst>
                <a:ext uri="{FF2B5EF4-FFF2-40B4-BE49-F238E27FC236}">
                  <a16:creationId xmlns:a16="http://schemas.microsoft.com/office/drawing/2014/main" id="{24748356-0CFB-4662-BF1B-CEB86EB993E9}"/>
                </a:ext>
              </a:extLst>
            </p:cNvPr>
            <p:cNvSpPr/>
            <p:nvPr/>
          </p:nvSpPr>
          <p:spPr>
            <a:xfrm>
              <a:off x="1391174" y="1689558"/>
              <a:ext cx="1919605" cy="1473835"/>
            </a:xfrm>
            <a:custGeom>
              <a:avLst/>
              <a:gdLst/>
              <a:ahLst/>
              <a:cxnLst/>
              <a:rect l="l" t="t" r="r" b="b"/>
              <a:pathLst>
                <a:path w="1919604" h="1473835">
                  <a:moveTo>
                    <a:pt x="0" y="0"/>
                  </a:moveTo>
                  <a:lnTo>
                    <a:pt x="1919520" y="0"/>
                  </a:lnTo>
                  <a:lnTo>
                    <a:pt x="1919520" y="1473280"/>
                  </a:lnTo>
                  <a:lnTo>
                    <a:pt x="0" y="1473280"/>
                  </a:lnTo>
                  <a:lnTo>
                    <a:pt x="0" y="0"/>
                  </a:lnTo>
                  <a:close/>
                </a:path>
              </a:pathLst>
            </a:custGeom>
            <a:ln w="5430">
              <a:solidFill>
                <a:srgbClr val="758B34"/>
              </a:solidFill>
            </a:ln>
          </p:spPr>
          <p:txBody>
            <a:bodyPr wrap="square" lIns="0" tIns="0" rIns="0" bIns="0" rtlCol="0"/>
            <a:lstStyle/>
            <a:p>
              <a:endParaRPr/>
            </a:p>
          </p:txBody>
        </p:sp>
        <p:sp>
          <p:nvSpPr>
            <p:cNvPr id="8" name="object 15">
              <a:extLst>
                <a:ext uri="{FF2B5EF4-FFF2-40B4-BE49-F238E27FC236}">
                  <a16:creationId xmlns:a16="http://schemas.microsoft.com/office/drawing/2014/main" id="{92EA661B-8C4C-4A8E-A76B-7B8A88082D88}"/>
                </a:ext>
              </a:extLst>
            </p:cNvPr>
            <p:cNvSpPr/>
            <p:nvPr/>
          </p:nvSpPr>
          <p:spPr>
            <a:xfrm>
              <a:off x="1489341" y="2067816"/>
              <a:ext cx="1799310" cy="964867"/>
            </a:xfrm>
            <a:prstGeom prst="rect">
              <a:avLst/>
            </a:prstGeom>
            <a:blipFill>
              <a:blip r:embed="rId4" cstate="print"/>
              <a:stretch>
                <a:fillRect/>
              </a:stretch>
            </a:blipFill>
          </p:spPr>
          <p:txBody>
            <a:bodyPr wrap="square" lIns="0" tIns="0" rIns="0" bIns="0" rtlCol="0"/>
            <a:lstStyle/>
            <a:p>
              <a:endParaRPr/>
            </a:p>
          </p:txBody>
        </p:sp>
        <p:sp>
          <p:nvSpPr>
            <p:cNvPr id="9" name="object 16">
              <a:extLst>
                <a:ext uri="{FF2B5EF4-FFF2-40B4-BE49-F238E27FC236}">
                  <a16:creationId xmlns:a16="http://schemas.microsoft.com/office/drawing/2014/main" id="{91A54B8A-318F-4DD2-9B60-FC2AA947EF8C}"/>
                </a:ext>
              </a:extLst>
            </p:cNvPr>
            <p:cNvSpPr/>
            <p:nvPr/>
          </p:nvSpPr>
          <p:spPr>
            <a:xfrm>
              <a:off x="1505750" y="2084457"/>
              <a:ext cx="1736788" cy="901274"/>
            </a:xfrm>
            <a:prstGeom prst="rect">
              <a:avLst/>
            </a:prstGeom>
            <a:blipFill>
              <a:blip r:embed="rId5" cstate="print"/>
              <a:stretch>
                <a:fillRect/>
              </a:stretch>
            </a:blipFill>
          </p:spPr>
          <p:txBody>
            <a:bodyPr wrap="square" lIns="0" tIns="0" rIns="0" bIns="0" rtlCol="0"/>
            <a:lstStyle/>
            <a:p>
              <a:endParaRPr/>
            </a:p>
          </p:txBody>
        </p:sp>
      </p:grpSp>
      <p:sp>
        <p:nvSpPr>
          <p:cNvPr id="10" name="TextBox 9">
            <a:extLst>
              <a:ext uri="{FF2B5EF4-FFF2-40B4-BE49-F238E27FC236}">
                <a16:creationId xmlns:a16="http://schemas.microsoft.com/office/drawing/2014/main" id="{23B91C1D-ECD0-46F0-BF8D-90465FED201C}"/>
              </a:ext>
            </a:extLst>
          </p:cNvPr>
          <p:cNvSpPr txBox="1"/>
          <p:nvPr/>
        </p:nvSpPr>
        <p:spPr>
          <a:xfrm>
            <a:off x="334072" y="1088352"/>
            <a:ext cx="9276653" cy="369332"/>
          </a:xfrm>
          <a:prstGeom prst="rect">
            <a:avLst/>
          </a:prstGeom>
          <a:noFill/>
        </p:spPr>
        <p:txBody>
          <a:bodyPr wrap="square">
            <a:spAutoFit/>
          </a:bodyPr>
          <a:lstStyle/>
          <a:p>
            <a:r>
              <a:rPr lang="en-US" sz="1800" b="1" i="0" u="none" strike="noStrike" baseline="0" dirty="0">
                <a:solidFill>
                  <a:schemeClr val="tx2"/>
                </a:solidFill>
              </a:rPr>
              <a:t>SECTION 140.4 (e) – PRESCRIPTIVE REQUIREMENTS FOR </a:t>
            </a:r>
            <a:r>
              <a:rPr lang="en-US" b="1" dirty="0">
                <a:solidFill>
                  <a:schemeClr val="tx2"/>
                </a:solidFill>
              </a:rPr>
              <a:t>ECONOMIZERS</a:t>
            </a:r>
            <a:endParaRPr lang="en-US" dirty="0">
              <a:solidFill>
                <a:schemeClr val="tx2"/>
              </a:solidFill>
            </a:endParaRPr>
          </a:p>
        </p:txBody>
      </p:sp>
    </p:spTree>
    <p:extLst>
      <p:ext uri="{BB962C8B-B14F-4D97-AF65-F5344CB8AC3E}">
        <p14:creationId xmlns:p14="http://schemas.microsoft.com/office/powerpoint/2010/main" val="68820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1101742" cy="1120247"/>
          </a:xfrm>
        </p:spPr>
        <p:txBody>
          <a:bodyPr>
            <a:normAutofit fontScale="90000"/>
          </a:bodyPr>
          <a:lstStyle/>
          <a:p>
            <a:r>
              <a:rPr lang="en-US" sz="3600" b="1" dirty="0">
                <a:solidFill>
                  <a:schemeClr val="tx2"/>
                </a:solidFill>
                <a:latin typeface="+mj-lt"/>
                <a:ea typeface="Tahoma" panose="020B0604030504040204" pitchFamily="34" charset="0"/>
                <a:cs typeface="Tahoma" panose="020B0604030504040204" pitchFamily="34" charset="0"/>
              </a:rPr>
              <a:t>Dedicated Outdoor Air Systems</a:t>
            </a:r>
            <a:br>
              <a:rPr lang="en-US" sz="3600" b="1" dirty="0">
                <a:solidFill>
                  <a:schemeClr val="tx2"/>
                </a:solidFill>
                <a:latin typeface="+mj-lt"/>
                <a:ea typeface="Tahoma" panose="020B0604030504040204" pitchFamily="34" charset="0"/>
                <a:cs typeface="Tahoma" panose="020B0604030504040204" pitchFamily="34" charset="0"/>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651362" y="1197122"/>
            <a:ext cx="10515600" cy="4808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defRPr/>
            </a:pPr>
            <a:r>
              <a:rPr lang="en-US" sz="1800" b="1" dirty="0">
                <a:latin typeface="Calibri" panose="020F0502020204030204" pitchFamily="34" charset="0"/>
                <a:ea typeface="Tahoma" panose="020B0604030504040204" pitchFamily="34" charset="0"/>
                <a:cs typeface="Calibri" panose="020F0502020204030204" pitchFamily="34" charset="0"/>
              </a:rPr>
              <a:t>New Section:140.4(p)</a:t>
            </a:r>
            <a:r>
              <a:rPr lang="x-none" sz="1800" b="1" dirty="0">
                <a:latin typeface="Calibri" panose="020F0502020204030204" pitchFamily="34" charset="0"/>
                <a:ea typeface="Tahoma" panose="020B0604030504040204" pitchFamily="34" charset="0"/>
                <a:cs typeface="Calibri" panose="020F0502020204030204" pitchFamily="34" charset="0"/>
              </a:rPr>
              <a:t>–</a:t>
            </a:r>
            <a:r>
              <a:rPr lang="en-US" sz="1800" b="1" dirty="0">
                <a:latin typeface="Calibri" panose="020F0502020204030204" pitchFamily="34" charset="0"/>
                <a:ea typeface="Tahoma" panose="020B0604030504040204" pitchFamily="34" charset="0"/>
                <a:cs typeface="Calibri" panose="020F0502020204030204" pitchFamily="34" charset="0"/>
              </a:rPr>
              <a:t>PRESCRIPTIVE REQUIREMENTS FOR SPACE-CONDITIONG SYSTEMS</a:t>
            </a:r>
            <a:endParaRPr lang="en-US" sz="1800" dirty="0">
              <a:latin typeface="Arial" panose="020B0604020202020204" pitchFamily="34" charset="0"/>
              <a:ea typeface="Cambria" panose="02040503050406030204" pitchFamily="18" charset="0"/>
              <a:cs typeface="Cambria" panose="02040503050406030204" pitchFamily="18" charset="0"/>
            </a:endParaRPr>
          </a:p>
          <a:p>
            <a:pPr marL="0" indent="0">
              <a:lnSpc>
                <a:spcPct val="120000"/>
              </a:lnSpc>
              <a:buNone/>
              <a:defRPr/>
            </a:pPr>
            <a:r>
              <a:rPr kumimoji="0" lang="en-US" sz="1800" i="0" u="none" strike="noStrike" kern="1200" cap="none" spc="0" normalizeH="0" baseline="0" noProof="0" dirty="0">
                <a:ln>
                  <a:noFill/>
                </a:ln>
                <a:solidFill>
                  <a:srgbClr val="0F6FC6">
                    <a:lumMod val="50000"/>
                  </a:srgbClr>
                </a:solidFill>
                <a:effectLst/>
                <a:uLnTx/>
                <a:uFillTx/>
                <a:latin typeface="Arial" panose="020B0604020202020204" pitchFamily="34" charset="0"/>
                <a:ea typeface="Cambria" panose="02040503050406030204" pitchFamily="18" charset="0"/>
                <a:cs typeface="Calibri" panose="020F0502020204030204" pitchFamily="34" charset="0"/>
              </a:rPr>
              <a:t>DOAS supply air shall be delivered direct</a:t>
            </a:r>
            <a:r>
              <a:rPr lang="en-US" sz="1800" dirty="0" err="1">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ly</a:t>
            </a: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 to the occupied space or at the outlet of any terminal heating/cooling coils and cycle off any fans, pumps, and terminal unit fans when there is not call for heating/cooling</a:t>
            </a:r>
            <a:endParaRPr lang="en-US" sz="1800" dirty="0">
              <a:ea typeface="Tahoma" panose="020B0604030504040204" pitchFamily="34" charset="0"/>
              <a:cs typeface="Calibri" panose="020F0502020204030204" pitchFamily="34" charset="0"/>
            </a:endParaRPr>
          </a:p>
          <a:p>
            <a:pPr marL="0" indent="0">
              <a:lnSpc>
                <a:spcPct val="120000"/>
              </a:lnSpc>
              <a:buNone/>
              <a:defRPr/>
            </a:pPr>
            <a:r>
              <a:rPr lang="en-US" sz="1800" dirty="0">
                <a:ea typeface="Tahoma" panose="020B0604030504040204" pitchFamily="34" charset="0"/>
                <a:cs typeface="Calibri" panose="020F0502020204030204" pitchFamily="34" charset="0"/>
              </a:rPr>
              <a:t>Prescriptive Requirements for DOAS Design:</a:t>
            </a:r>
          </a:p>
          <a:p>
            <a:pPr>
              <a:lnSpc>
                <a:spcPct val="120000"/>
              </a:lnSpc>
              <a:defRPr/>
            </a:pPr>
            <a:r>
              <a:rPr lang="en-US" sz="1800" dirty="0">
                <a:ea typeface="Tahoma" panose="020B0604030504040204" pitchFamily="34" charset="0"/>
                <a:cs typeface="Calibri" panose="020F0502020204030204" pitchFamily="34" charset="0"/>
              </a:rPr>
              <a:t>DOAS Unit Fan Systems:</a:t>
            </a:r>
          </a:p>
          <a:p>
            <a:pPr lvl="1">
              <a:lnSpc>
                <a:spcPct val="120000"/>
              </a:lnSpc>
              <a:defRPr/>
            </a:pPr>
            <a:r>
              <a:rPr lang="en-US" sz="1800" dirty="0">
                <a:ea typeface="Tahoma" panose="020B0604030504040204" pitchFamily="34" charset="0"/>
                <a:cs typeface="Calibri" panose="020F0502020204030204" pitchFamily="34" charset="0"/>
              </a:rPr>
              <a:t>If input power &lt; 1 kW, shall not exceed a total combined fan  power of 1.0 W/cfm</a:t>
            </a:r>
          </a:p>
          <a:p>
            <a:pPr lvl="1">
              <a:lnSpc>
                <a:spcPct val="120000"/>
              </a:lnSpc>
              <a:defRPr/>
            </a:pPr>
            <a:r>
              <a:rPr lang="en-US" sz="1800" dirty="0">
                <a:ea typeface="Tahoma" panose="020B0604030504040204" pitchFamily="34" charset="0"/>
                <a:cs typeface="Calibri" panose="020F0502020204030204" pitchFamily="34" charset="0"/>
              </a:rPr>
              <a:t>If input power ≥ 1 kW, shall meet the requirements of §140.4(c)</a:t>
            </a:r>
          </a:p>
          <a:p>
            <a:pPr>
              <a:lnSpc>
                <a:spcPct val="120000"/>
              </a:lnSpc>
              <a:defRPr/>
            </a:pPr>
            <a:r>
              <a:rPr lang="en-US" sz="1800" dirty="0">
                <a:ea typeface="Tahoma" panose="020B0604030504040204" pitchFamily="34" charset="0"/>
                <a:cs typeface="Calibri" panose="020F0502020204030204" pitchFamily="34" charset="0"/>
              </a:rPr>
              <a:t>Supply Air:</a:t>
            </a:r>
          </a:p>
          <a:p>
            <a:pPr lvl="1">
              <a:lnSpc>
                <a:spcPct val="120000"/>
              </a:lnSpc>
              <a:defRPr/>
            </a:pPr>
            <a:r>
              <a:rPr lang="en-US" sz="1800" dirty="0">
                <a:ea typeface="Tahoma" panose="020B0604030504040204" pitchFamily="34" charset="0"/>
                <a:cs typeface="Calibri" panose="020F0502020204030204" pitchFamily="34" charset="0"/>
              </a:rPr>
              <a:t>Shall be delivered directly to the occupied space or at the outlet  of any terminal heating or cooling coils</a:t>
            </a:r>
          </a:p>
          <a:p>
            <a:pPr lvl="1">
              <a:lnSpc>
                <a:spcPct val="120000"/>
              </a:lnSpc>
              <a:defRPr/>
            </a:pPr>
            <a:r>
              <a:rPr lang="en-US" sz="1800" dirty="0">
                <a:ea typeface="Tahoma" panose="020B0604030504040204" pitchFamily="34" charset="0"/>
                <a:cs typeface="Calibri" panose="020F0502020204030204" pitchFamily="34" charset="0"/>
              </a:rPr>
              <a:t>Shall cycle off any zone heating and cooling equipment fans,  circulation pumps and terminal unit fans when there is no call  for heating or cooling in the zone</a:t>
            </a:r>
          </a:p>
          <a:p>
            <a:pPr lvl="1">
              <a:lnSpc>
                <a:spcPct val="120000"/>
              </a:lnSpc>
              <a:defRPr/>
            </a:pPr>
            <a:endParaRPr kumimoji="0" lang="en-US" sz="2000" i="0" u="none" strike="noStrike" kern="1200" cap="none" spc="0" normalizeH="0" baseline="0" noProof="0" dirty="0">
              <a:ln>
                <a:noFill/>
              </a:ln>
              <a:solidFill>
                <a:srgbClr val="0F6FC6">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4822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1101742" cy="1120247"/>
          </a:xfrm>
        </p:spPr>
        <p:txBody>
          <a:bodyPr>
            <a:normAutofit fontScale="90000"/>
          </a:bodyPr>
          <a:lstStyle/>
          <a:p>
            <a:r>
              <a:rPr lang="en-US" sz="3600" b="1" dirty="0">
                <a:solidFill>
                  <a:schemeClr val="tx2"/>
                </a:solidFill>
                <a:latin typeface="+mj-lt"/>
                <a:ea typeface="Tahoma" panose="020B0604030504040204" pitchFamily="34" charset="0"/>
                <a:cs typeface="Tahoma" panose="020B0604030504040204" pitchFamily="34" charset="0"/>
              </a:rPr>
              <a:t>Dedicated Outdoor Air Systems</a:t>
            </a:r>
            <a:br>
              <a:rPr lang="en-US" sz="3600" b="1" dirty="0">
                <a:solidFill>
                  <a:schemeClr val="tx2"/>
                </a:solidFill>
                <a:latin typeface="+mj-lt"/>
                <a:ea typeface="Tahoma" panose="020B0604030504040204" pitchFamily="34" charset="0"/>
                <a:cs typeface="Tahoma" panose="020B0604030504040204" pitchFamily="34" charset="0"/>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651362" y="1083610"/>
            <a:ext cx="10515600" cy="4808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defRPr/>
            </a:pPr>
            <a:r>
              <a:rPr lang="en-US" sz="1800" dirty="0">
                <a:ea typeface="Tahoma" panose="020B0604030504040204" pitchFamily="34" charset="0"/>
                <a:cs typeface="Calibri" panose="020F0502020204030204" pitchFamily="34" charset="0"/>
              </a:rPr>
              <a:t>Prescriptive Requirements for DOAS Design:</a:t>
            </a:r>
          </a:p>
          <a:p>
            <a:pPr>
              <a:lnSpc>
                <a:spcPct val="120000"/>
              </a:lnSpc>
              <a:defRPr/>
            </a:pPr>
            <a:r>
              <a:rPr lang="en-US" sz="1800" dirty="0">
                <a:ea typeface="Tahoma" panose="020B0604030504040204" pitchFamily="34" charset="0"/>
                <a:cs typeface="Calibri" panose="020F0502020204030204" pitchFamily="34" charset="0"/>
              </a:rPr>
              <a:t>Supply and Exhaust Fans:</a:t>
            </a:r>
          </a:p>
          <a:p>
            <a:pPr lvl="1">
              <a:lnSpc>
                <a:spcPct val="120000"/>
              </a:lnSpc>
              <a:defRPr/>
            </a:pPr>
            <a:r>
              <a:rPr lang="en-US" sz="1800" dirty="0">
                <a:ea typeface="Tahoma" panose="020B0604030504040204" pitchFamily="34" charset="0"/>
                <a:cs typeface="Calibri" panose="020F0502020204030204" pitchFamily="34" charset="0"/>
              </a:rPr>
              <a:t>Minimum of three speeds to facilitate system balancing</a:t>
            </a:r>
          </a:p>
          <a:p>
            <a:pPr lvl="1">
              <a:lnSpc>
                <a:spcPct val="120000"/>
              </a:lnSpc>
              <a:defRPr/>
            </a:pPr>
            <a:r>
              <a:rPr lang="en-US" sz="1800" dirty="0">
                <a:ea typeface="Tahoma" panose="020B0604030504040204" pitchFamily="34" charset="0"/>
                <a:cs typeface="Calibri" panose="020F0502020204030204" pitchFamily="34" charset="0"/>
              </a:rPr>
              <a:t>DOAS with mechanical cooling providing ventilation to multiple  zones and operating in conjunction with zone heating and cooling  systems:</a:t>
            </a:r>
          </a:p>
          <a:p>
            <a:pPr lvl="1">
              <a:lnSpc>
                <a:spcPct val="120000"/>
              </a:lnSpc>
              <a:defRPr/>
            </a:pPr>
            <a:r>
              <a:rPr lang="en-US" sz="1800" dirty="0">
                <a:ea typeface="Tahoma" panose="020B0604030504040204" pitchFamily="34" charset="0"/>
                <a:cs typeface="Calibri" panose="020F0502020204030204" pitchFamily="34" charset="0"/>
              </a:rPr>
              <a:t>Shall not use heating or heat recovery to warm supply air above  60°F when representative building loads or outdoor air  temperature indicate that the majority of zones require cooling</a:t>
            </a:r>
          </a:p>
          <a:p>
            <a:pPr lvl="1">
              <a:lnSpc>
                <a:spcPct val="120000"/>
              </a:lnSpc>
              <a:defRPr/>
            </a:pPr>
            <a:endParaRPr kumimoji="0" lang="en-US" sz="2000" i="0" u="none" strike="noStrike" kern="1200" cap="none" spc="0" normalizeH="0" baseline="0" noProof="0" dirty="0">
              <a:ln>
                <a:noFill/>
              </a:ln>
              <a:solidFill>
                <a:srgbClr val="0F6FC6">
                  <a:lumMod val="50000"/>
                </a:srgbClr>
              </a:solidFill>
              <a:effectLst/>
              <a:uLnTx/>
              <a:uFillTx/>
              <a:latin typeface="Calibri" panose="020F0502020204030204" pitchFamily="34" charset="0"/>
              <a:ea typeface="+mn-ea"/>
              <a:cs typeface="Calibri" panose="020F0502020204030204" pitchFamily="34" charset="0"/>
            </a:endParaRPr>
          </a:p>
        </p:txBody>
      </p:sp>
      <p:sp>
        <p:nvSpPr>
          <p:cNvPr id="7" name="Content Placeholder 4">
            <a:extLst>
              <a:ext uri="{FF2B5EF4-FFF2-40B4-BE49-F238E27FC236}">
                <a16:creationId xmlns:a16="http://schemas.microsoft.com/office/drawing/2014/main" id="{6B061331-66EB-4100-B36B-C4ECB892B3EE}"/>
              </a:ext>
            </a:extLst>
          </p:cNvPr>
          <p:cNvSpPr txBox="1">
            <a:spLocks/>
          </p:cNvSpPr>
          <p:nvPr/>
        </p:nvSpPr>
        <p:spPr>
          <a:xfrm>
            <a:off x="816521" y="3676518"/>
            <a:ext cx="10843802" cy="25413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defRPr/>
            </a:pPr>
            <a:r>
              <a:rPr lang="en-US" sz="1800" dirty="0">
                <a:solidFill>
                  <a:srgbClr val="FF0000"/>
                </a:solidFill>
                <a:ea typeface="Tahoma" panose="020B0604030504040204" pitchFamily="34" charset="0"/>
                <a:cs typeface="Calibri" panose="020F0502020204030204" pitchFamily="34" charset="0"/>
              </a:rPr>
              <a:t>Exceptions to §140.4(p)2 (Supply Air):</a:t>
            </a:r>
          </a:p>
          <a:p>
            <a:pPr>
              <a:lnSpc>
                <a:spcPct val="120000"/>
              </a:lnSpc>
              <a:defRPr/>
            </a:pPr>
            <a:r>
              <a:rPr lang="en-US" sz="1800" dirty="0">
                <a:ea typeface="Tahoma" panose="020B0604030504040204" pitchFamily="34" charset="0"/>
                <a:cs typeface="Calibri" panose="020F0502020204030204" pitchFamily="34" charset="0"/>
              </a:rPr>
              <a:t>Active chilled beam systems</a:t>
            </a:r>
          </a:p>
          <a:p>
            <a:pPr>
              <a:lnSpc>
                <a:spcPct val="120000"/>
              </a:lnSpc>
              <a:defRPr/>
            </a:pPr>
            <a:r>
              <a:rPr lang="en-US" sz="1800" dirty="0">
                <a:ea typeface="Tahoma" panose="020B0604030504040204" pitchFamily="34" charset="0"/>
                <a:cs typeface="Calibri" panose="020F0502020204030204" pitchFamily="34" charset="0"/>
              </a:rPr>
              <a:t>Sensible-only cooling terminal units with pressure-independent  variable-airflow regulating devices limiting the DOAS supply air  to the greater of latent load or minimum ventilation  requirements</a:t>
            </a:r>
          </a:p>
          <a:p>
            <a:pPr>
              <a:lnSpc>
                <a:spcPct val="120000"/>
              </a:lnSpc>
              <a:defRPr/>
            </a:pPr>
            <a:r>
              <a:rPr lang="en-US" sz="1800" dirty="0">
                <a:ea typeface="Tahoma" panose="020B0604030504040204" pitchFamily="34" charset="0"/>
                <a:cs typeface="Calibri" panose="020F0502020204030204" pitchFamily="34" charset="0"/>
              </a:rPr>
              <a:t>Any configuration where a DOAS unit provides ventilation air to  a downstream fan (a terminal box, air handling unit or other  space conditioning equipment) where the total system airflow  can be reduced to ventilation minimum or the downstream fan  power is no greater than 0.12 watts per cfm when space  temperatures are within the thermostat dead band (at low  speed per manufacturer literature)</a:t>
            </a:r>
          </a:p>
        </p:txBody>
      </p:sp>
    </p:spTree>
    <p:extLst>
      <p:ext uri="{BB962C8B-B14F-4D97-AF65-F5344CB8AC3E}">
        <p14:creationId xmlns:p14="http://schemas.microsoft.com/office/powerpoint/2010/main" val="390548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1101742" cy="1120247"/>
          </a:xfrm>
        </p:spPr>
        <p:txBody>
          <a:bodyPr>
            <a:normAutofit fontScale="90000"/>
          </a:bodyPr>
          <a:lstStyle/>
          <a:p>
            <a:r>
              <a:rPr lang="en-US" sz="3600" b="1" dirty="0">
                <a:latin typeface="Calibri" panose="020F0502020204030204" pitchFamily="34" charset="0"/>
                <a:ea typeface="Tahoma" panose="020B0604030504040204" pitchFamily="34" charset="0"/>
                <a:cs typeface="Calibri" panose="020F0502020204030204" pitchFamily="34" charset="0"/>
              </a:rPr>
              <a:t>REQUIREMENTS FOR EXHAUST AIR HEAT RECOVERY</a:t>
            </a:r>
            <a:br>
              <a:rPr lang="en-US" b="1" dirty="0">
                <a:solidFill>
                  <a:srgbClr val="000000"/>
                </a:solidFill>
                <a:effectLst>
                  <a:outerShdw blurRad="38100" dist="38100" dir="2700000" algn="tl">
                    <a:srgbClr val="000000">
                      <a:alpha val="43137"/>
                    </a:srgbClr>
                  </a:outerShdw>
                </a:effectLst>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739649" y="1493513"/>
            <a:ext cx="10515600" cy="4808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lnSpc>
                <a:spcPct val="120000"/>
              </a:lnSpc>
              <a:defRPr/>
            </a:pPr>
            <a:endParaRPr lang="en-US" sz="3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endParaRPr lang="en-US" sz="3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BF956DF1-511B-45B0-9826-A9B3D8C3FDD4}"/>
              </a:ext>
            </a:extLst>
          </p:cNvPr>
          <p:cNvSpPr txBox="1"/>
          <p:nvPr/>
        </p:nvSpPr>
        <p:spPr>
          <a:xfrm>
            <a:off x="886022" y="1457684"/>
            <a:ext cx="5413879" cy="2308324"/>
          </a:xfrm>
          <a:prstGeom prst="rect">
            <a:avLst/>
          </a:prstGeom>
          <a:noFill/>
        </p:spPr>
        <p:txBody>
          <a:bodyPr wrap="square">
            <a:spAutoFit/>
          </a:bodyPr>
          <a:lstStyle/>
          <a:p>
            <a:r>
              <a:rPr lang="en-US" dirty="0">
                <a:solidFill>
                  <a:schemeClr val="tx2"/>
                </a:solidFill>
              </a:rPr>
              <a:t>Prescriptive requirement is listed in Table 140.4-J or Table 140.4-K, which is informed by:</a:t>
            </a:r>
          </a:p>
          <a:p>
            <a:pPr marL="285750" indent="-285750">
              <a:buFont typeface="Arial" panose="020B0604020202020204" pitchFamily="34" charset="0"/>
              <a:buChar char="•"/>
            </a:pPr>
            <a:r>
              <a:rPr lang="en-US" dirty="0">
                <a:solidFill>
                  <a:schemeClr val="tx2"/>
                </a:solidFill>
              </a:rPr>
              <a:t>Climate zone</a:t>
            </a:r>
          </a:p>
          <a:p>
            <a:pPr marL="285750" indent="-285750">
              <a:buFont typeface="Arial" panose="020B0604020202020204" pitchFamily="34" charset="0"/>
              <a:buChar char="•"/>
            </a:pPr>
            <a:r>
              <a:rPr lang="en-US" dirty="0">
                <a:solidFill>
                  <a:schemeClr val="tx2"/>
                </a:solidFill>
              </a:rPr>
              <a:t>Percent outdoor air at full design airflow</a:t>
            </a:r>
          </a:p>
          <a:p>
            <a:pPr marL="285750" indent="-285750">
              <a:buFont typeface="Arial" panose="020B0604020202020204" pitchFamily="34" charset="0"/>
              <a:buChar char="•"/>
            </a:pPr>
            <a:r>
              <a:rPr lang="en-US" dirty="0">
                <a:solidFill>
                  <a:schemeClr val="tx2"/>
                </a:solidFill>
              </a:rPr>
              <a:t>Number of hours/year</a:t>
            </a:r>
          </a:p>
          <a:p>
            <a:endParaRPr lang="en-US" dirty="0">
              <a:solidFill>
                <a:schemeClr val="tx2"/>
              </a:solidFill>
            </a:endParaRPr>
          </a:p>
          <a:p>
            <a:r>
              <a:rPr lang="en-US" dirty="0">
                <a:solidFill>
                  <a:schemeClr val="tx2"/>
                </a:solidFill>
              </a:rPr>
              <a:t>Partial tables listed here for demonstration purposes (values shown in cfm)</a:t>
            </a:r>
          </a:p>
        </p:txBody>
      </p:sp>
      <p:graphicFrame>
        <p:nvGraphicFramePr>
          <p:cNvPr id="27" name="object 11">
            <a:extLst>
              <a:ext uri="{FF2B5EF4-FFF2-40B4-BE49-F238E27FC236}">
                <a16:creationId xmlns:a16="http://schemas.microsoft.com/office/drawing/2014/main" id="{C2858152-B112-48E2-A38E-51AFFE959575}"/>
              </a:ext>
            </a:extLst>
          </p:cNvPr>
          <p:cNvGraphicFramePr>
            <a:graphicFrameLocks noGrp="1" noChangeAspect="1"/>
          </p:cNvGraphicFramePr>
          <p:nvPr>
            <p:extLst>
              <p:ext uri="{D42A27DB-BD31-4B8C-83A1-F6EECF244321}">
                <p14:modId xmlns:p14="http://schemas.microsoft.com/office/powerpoint/2010/main" val="2178657880"/>
              </p:ext>
            </p:extLst>
          </p:nvPr>
        </p:nvGraphicFramePr>
        <p:xfrm>
          <a:off x="774768" y="4111721"/>
          <a:ext cx="5042532" cy="910367"/>
        </p:xfrm>
        <a:graphic>
          <a:graphicData uri="http://schemas.openxmlformats.org/drawingml/2006/table">
            <a:tbl>
              <a:tblPr firstRow="1" bandRow="1">
                <a:tableStyleId>{2D5ABB26-0587-4C30-8999-92F81FD0307C}</a:tableStyleId>
              </a:tblPr>
              <a:tblGrid>
                <a:gridCol w="774065">
                  <a:extLst>
                    <a:ext uri="{9D8B030D-6E8A-4147-A177-3AD203B41FA5}">
                      <a16:colId xmlns:a16="http://schemas.microsoft.com/office/drawing/2014/main" val="20000"/>
                    </a:ext>
                  </a:extLst>
                </a:gridCol>
                <a:gridCol w="280670">
                  <a:extLst>
                    <a:ext uri="{9D8B030D-6E8A-4147-A177-3AD203B41FA5}">
                      <a16:colId xmlns:a16="http://schemas.microsoft.com/office/drawing/2014/main" val="20001"/>
                    </a:ext>
                  </a:extLst>
                </a:gridCol>
                <a:gridCol w="30734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65429">
                  <a:extLst>
                    <a:ext uri="{9D8B030D-6E8A-4147-A177-3AD203B41FA5}">
                      <a16:colId xmlns:a16="http://schemas.microsoft.com/office/drawing/2014/main" val="20004"/>
                    </a:ext>
                  </a:extLst>
                </a:gridCol>
                <a:gridCol w="265430">
                  <a:extLst>
                    <a:ext uri="{9D8B030D-6E8A-4147-A177-3AD203B41FA5}">
                      <a16:colId xmlns:a16="http://schemas.microsoft.com/office/drawing/2014/main" val="20005"/>
                    </a:ext>
                  </a:extLst>
                </a:gridCol>
                <a:gridCol w="265430">
                  <a:extLst>
                    <a:ext uri="{9D8B030D-6E8A-4147-A177-3AD203B41FA5}">
                      <a16:colId xmlns:a16="http://schemas.microsoft.com/office/drawing/2014/main" val="20006"/>
                    </a:ext>
                  </a:extLst>
                </a:gridCol>
                <a:gridCol w="265430">
                  <a:extLst>
                    <a:ext uri="{9D8B030D-6E8A-4147-A177-3AD203B41FA5}">
                      <a16:colId xmlns:a16="http://schemas.microsoft.com/office/drawing/2014/main" val="20007"/>
                    </a:ext>
                  </a:extLst>
                </a:gridCol>
                <a:gridCol w="265430">
                  <a:extLst>
                    <a:ext uri="{9D8B030D-6E8A-4147-A177-3AD203B41FA5}">
                      <a16:colId xmlns:a16="http://schemas.microsoft.com/office/drawing/2014/main" val="20008"/>
                    </a:ext>
                  </a:extLst>
                </a:gridCol>
                <a:gridCol w="262889">
                  <a:extLst>
                    <a:ext uri="{9D8B030D-6E8A-4147-A177-3AD203B41FA5}">
                      <a16:colId xmlns:a16="http://schemas.microsoft.com/office/drawing/2014/main" val="20009"/>
                    </a:ext>
                  </a:extLst>
                </a:gridCol>
                <a:gridCol w="233680">
                  <a:extLst>
                    <a:ext uri="{9D8B030D-6E8A-4147-A177-3AD203B41FA5}">
                      <a16:colId xmlns:a16="http://schemas.microsoft.com/office/drawing/2014/main" val="20010"/>
                    </a:ext>
                  </a:extLst>
                </a:gridCol>
                <a:gridCol w="1628139">
                  <a:extLst>
                    <a:ext uri="{9D8B030D-6E8A-4147-A177-3AD203B41FA5}">
                      <a16:colId xmlns:a16="http://schemas.microsoft.com/office/drawing/2014/main" val="20011"/>
                    </a:ext>
                  </a:extLst>
                </a:gridCol>
              </a:tblGrid>
              <a:tr h="179276">
                <a:tc rowSpan="2">
                  <a:txBody>
                    <a:bodyPr/>
                    <a:lstStyle/>
                    <a:p>
                      <a:pPr marL="62865" marR="66675" algn="ctr">
                        <a:lnSpc>
                          <a:spcPct val="104600"/>
                        </a:lnSpc>
                        <a:spcBef>
                          <a:spcPts val="160"/>
                        </a:spcBef>
                      </a:pPr>
                      <a:r>
                        <a:rPr sz="800" spc="25">
                          <a:latin typeface="Arial"/>
                          <a:cs typeface="Arial"/>
                        </a:rPr>
                        <a:t>% </a:t>
                      </a:r>
                      <a:r>
                        <a:rPr sz="800" spc="45">
                          <a:latin typeface="Arial"/>
                          <a:cs typeface="Arial"/>
                        </a:rPr>
                        <a:t>Outdoor </a:t>
                      </a:r>
                      <a:r>
                        <a:rPr sz="800" spc="20">
                          <a:latin typeface="Arial"/>
                          <a:cs typeface="Arial"/>
                        </a:rPr>
                        <a:t>Air</a:t>
                      </a:r>
                      <a:r>
                        <a:rPr sz="800" spc="-45">
                          <a:latin typeface="Arial"/>
                          <a:cs typeface="Arial"/>
                        </a:rPr>
                        <a:t> </a:t>
                      </a:r>
                      <a:r>
                        <a:rPr sz="800" spc="15">
                          <a:latin typeface="Arial"/>
                          <a:cs typeface="Arial"/>
                        </a:rPr>
                        <a:t>at  Full</a:t>
                      </a:r>
                      <a:r>
                        <a:rPr sz="800" spc="30">
                          <a:latin typeface="Arial"/>
                          <a:cs typeface="Arial"/>
                        </a:rPr>
                        <a:t> </a:t>
                      </a:r>
                      <a:r>
                        <a:rPr sz="800" spc="20">
                          <a:latin typeface="Arial"/>
                          <a:cs typeface="Arial"/>
                        </a:rPr>
                        <a:t>Design</a:t>
                      </a:r>
                      <a:endParaRPr sz="800">
                        <a:latin typeface="Arial"/>
                        <a:cs typeface="Arial"/>
                      </a:endParaRPr>
                    </a:p>
                    <a:p>
                      <a:pPr marR="1270" algn="ctr">
                        <a:lnSpc>
                          <a:spcPct val="100000"/>
                        </a:lnSpc>
                        <a:spcBef>
                          <a:spcPts val="30"/>
                        </a:spcBef>
                      </a:pPr>
                      <a:r>
                        <a:rPr sz="800" spc="40">
                          <a:latin typeface="Arial"/>
                          <a:cs typeface="Arial"/>
                        </a:rPr>
                        <a:t>Airflow</a:t>
                      </a:r>
                      <a:endParaRPr sz="800">
                        <a:latin typeface="Arial"/>
                        <a:cs typeface="Arial"/>
                      </a:endParaRPr>
                    </a:p>
                  </a:txBody>
                  <a:tcPr marL="0" marR="0" marT="25400" marB="0">
                    <a:lnL w="9525">
                      <a:solidFill>
                        <a:srgbClr val="758B34"/>
                      </a:solidFill>
                      <a:prstDash val="solid"/>
                    </a:lnL>
                    <a:lnT w="9525">
                      <a:solidFill>
                        <a:srgbClr val="758B34"/>
                      </a:solidFill>
                      <a:prstDash val="solid"/>
                    </a:lnT>
                    <a:lnB w="6350">
                      <a:solidFill>
                        <a:srgbClr val="758B34"/>
                      </a:solidFill>
                      <a:prstDash val="solid"/>
                    </a:lnB>
                    <a:solidFill>
                      <a:srgbClr val="C6E17C"/>
                    </a:solidFill>
                  </a:tcPr>
                </a:tc>
                <a:tc gridSpan="11">
                  <a:txBody>
                    <a:bodyPr/>
                    <a:lstStyle/>
                    <a:p>
                      <a:pPr algn="ctr">
                        <a:lnSpc>
                          <a:spcPct val="100000"/>
                        </a:lnSpc>
                        <a:spcBef>
                          <a:spcPts val="165"/>
                        </a:spcBef>
                      </a:pPr>
                      <a:r>
                        <a:rPr sz="800" spc="20">
                          <a:latin typeface="Arial"/>
                          <a:cs typeface="Arial"/>
                        </a:rPr>
                        <a:t>Climate</a:t>
                      </a:r>
                      <a:r>
                        <a:rPr sz="800" spc="-30">
                          <a:latin typeface="Arial"/>
                          <a:cs typeface="Arial"/>
                        </a:rPr>
                        <a:t> </a:t>
                      </a:r>
                      <a:r>
                        <a:rPr sz="800" spc="10">
                          <a:latin typeface="Arial"/>
                          <a:cs typeface="Arial"/>
                        </a:rPr>
                        <a:t>Zone</a:t>
                      </a:r>
                      <a:endParaRPr sz="800">
                        <a:latin typeface="Arial"/>
                        <a:cs typeface="Arial"/>
                      </a:endParaRPr>
                    </a:p>
                  </a:txBody>
                  <a:tcPr marL="0" marR="0" marT="0" marB="0">
                    <a:lnR w="9525">
                      <a:solidFill>
                        <a:srgbClr val="758B34"/>
                      </a:solidFill>
                      <a:prstDash val="solid"/>
                    </a:lnR>
                    <a:lnT w="9525">
                      <a:solidFill>
                        <a:srgbClr val="758B34"/>
                      </a:solidFill>
                      <a:prstDash val="solid"/>
                    </a:lnT>
                    <a:lnB w="6350">
                      <a:solidFill>
                        <a:srgbClr val="758B34"/>
                      </a:solidFill>
                      <a:prstDash val="solid"/>
                    </a:lnB>
                    <a:solidFill>
                      <a:srgbClr val="C6E17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44490">
                <a:tc vMerge="1">
                  <a:txBody>
                    <a:bodyPr/>
                    <a:lstStyle/>
                    <a:p>
                      <a:endParaRPr/>
                    </a:p>
                  </a:txBody>
                  <a:tcPr marL="0" marR="0" marT="20320" marB="0">
                    <a:lnL w="9525">
                      <a:solidFill>
                        <a:srgbClr val="758B34"/>
                      </a:solidFill>
                      <a:prstDash val="solid"/>
                    </a:lnL>
                    <a:lnT w="9525">
                      <a:solidFill>
                        <a:srgbClr val="758B34"/>
                      </a:solidFill>
                      <a:prstDash val="solid"/>
                    </a:lnT>
                    <a:lnB w="6350">
                      <a:solidFill>
                        <a:srgbClr val="758B34"/>
                      </a:solidFill>
                      <a:prstDash val="solid"/>
                    </a:lnB>
                    <a:solidFill>
                      <a:srgbClr val="C6E17C"/>
                    </a:solidFill>
                  </a:tcPr>
                </a:tc>
                <a:tc>
                  <a:txBody>
                    <a:bodyPr/>
                    <a:lstStyle/>
                    <a:p>
                      <a:pPr marL="3175" algn="ctr">
                        <a:lnSpc>
                          <a:spcPct val="100000"/>
                        </a:lnSpc>
                        <a:spcBef>
                          <a:spcPts val="380"/>
                        </a:spcBef>
                      </a:pPr>
                      <a:r>
                        <a:rPr sz="800">
                          <a:latin typeface="Arial"/>
                          <a:cs typeface="Arial"/>
                        </a:rPr>
                        <a:t>1</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R="24130" algn="ctr">
                        <a:lnSpc>
                          <a:spcPct val="100000"/>
                        </a:lnSpc>
                        <a:spcBef>
                          <a:spcPts val="380"/>
                        </a:spcBef>
                      </a:pPr>
                      <a:r>
                        <a:rPr sz="800">
                          <a:latin typeface="Arial"/>
                          <a:cs typeface="Arial"/>
                        </a:rPr>
                        <a:t>2</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73025">
                        <a:lnSpc>
                          <a:spcPct val="100000"/>
                        </a:lnSpc>
                        <a:spcBef>
                          <a:spcPts val="380"/>
                        </a:spcBef>
                      </a:pPr>
                      <a:r>
                        <a:rPr sz="800">
                          <a:latin typeface="Arial"/>
                          <a:cs typeface="Arial"/>
                        </a:rPr>
                        <a:t>3</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4</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5</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6</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7</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8</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109855">
                        <a:lnSpc>
                          <a:spcPct val="100000"/>
                        </a:lnSpc>
                        <a:spcBef>
                          <a:spcPts val="380"/>
                        </a:spcBef>
                      </a:pPr>
                      <a:r>
                        <a:rPr sz="800">
                          <a:latin typeface="Arial"/>
                          <a:cs typeface="Arial"/>
                        </a:rPr>
                        <a:t>9</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37465" algn="ctr">
                        <a:lnSpc>
                          <a:spcPct val="100000"/>
                        </a:lnSpc>
                        <a:spcBef>
                          <a:spcPts val="380"/>
                        </a:spcBef>
                      </a:pPr>
                      <a:r>
                        <a:rPr sz="800" spc="20">
                          <a:latin typeface="Arial"/>
                          <a:cs typeface="Arial"/>
                        </a:rPr>
                        <a:t>10</a:t>
                      </a:r>
                      <a:endParaRPr sz="800">
                        <a:latin typeface="Arial"/>
                        <a:cs typeface="Arial"/>
                      </a:endParaRP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33655" algn="ctr">
                        <a:lnSpc>
                          <a:spcPct val="100000"/>
                        </a:lnSpc>
                        <a:spcBef>
                          <a:spcPts val="380"/>
                        </a:spcBef>
                        <a:tabLst>
                          <a:tab pos="299085" algn="l"/>
                          <a:tab pos="564515" algn="l"/>
                          <a:tab pos="829944" algn="l"/>
                          <a:tab pos="1095375" algn="l"/>
                          <a:tab pos="1360805" algn="l"/>
                        </a:tabLst>
                      </a:pPr>
                      <a:r>
                        <a:rPr sz="800" spc="15">
                          <a:latin typeface="Arial"/>
                          <a:cs typeface="Arial"/>
                        </a:rPr>
                        <a:t>11	12	13	14	15	</a:t>
                      </a:r>
                      <a:r>
                        <a:rPr sz="800" spc="20">
                          <a:latin typeface="Arial"/>
                          <a:cs typeface="Arial"/>
                        </a:rPr>
                        <a:t>16</a:t>
                      </a:r>
                      <a:endParaRPr sz="800">
                        <a:latin typeface="Arial"/>
                        <a:cs typeface="Arial"/>
                      </a:endParaRPr>
                    </a:p>
                  </a:txBody>
                  <a:tcPr marL="0" marR="0" marT="60325" marB="0">
                    <a:lnR w="9525">
                      <a:solidFill>
                        <a:srgbClr val="758B34"/>
                      </a:solidFill>
                      <a:prstDash val="solid"/>
                    </a:lnR>
                    <a:lnT w="6350">
                      <a:solidFill>
                        <a:srgbClr val="758B34"/>
                      </a:solidFill>
                      <a:prstDash val="solid"/>
                    </a:lnT>
                    <a:lnB w="6350">
                      <a:solidFill>
                        <a:srgbClr val="758B34"/>
                      </a:solidFill>
                      <a:prstDash val="solid"/>
                    </a:lnB>
                    <a:solidFill>
                      <a:srgbClr val="C6E17C"/>
                    </a:solidFill>
                  </a:tcPr>
                </a:tc>
                <a:extLst>
                  <a:ext uri="{0D108BD9-81ED-4DB2-BD59-A6C34878D82A}">
                    <a16:rowId xmlns:a16="http://schemas.microsoft.com/office/drawing/2014/main" val="10001"/>
                  </a:ext>
                </a:extLst>
              </a:tr>
              <a:tr h="162781">
                <a:tc>
                  <a:txBody>
                    <a:bodyPr/>
                    <a:lstStyle/>
                    <a:p>
                      <a:pPr marL="1270" algn="ctr">
                        <a:lnSpc>
                          <a:spcPct val="100000"/>
                        </a:lnSpc>
                        <a:spcBef>
                          <a:spcPts val="210"/>
                        </a:spcBef>
                      </a:pPr>
                      <a:r>
                        <a:rPr sz="600" spc="-40">
                          <a:latin typeface="Arial Black"/>
                          <a:cs typeface="Arial Black"/>
                        </a:rPr>
                        <a:t>≥ </a:t>
                      </a:r>
                      <a:r>
                        <a:rPr sz="600" spc="-55">
                          <a:latin typeface="Arial Black"/>
                          <a:cs typeface="Arial Black"/>
                        </a:rPr>
                        <a:t>10% </a:t>
                      </a:r>
                      <a:r>
                        <a:rPr sz="600" spc="-40">
                          <a:latin typeface="Arial Black"/>
                          <a:cs typeface="Arial Black"/>
                        </a:rPr>
                        <a:t>and &lt;</a:t>
                      </a:r>
                      <a:r>
                        <a:rPr sz="600" spc="20">
                          <a:latin typeface="Arial Black"/>
                          <a:cs typeface="Arial Black"/>
                        </a:rPr>
                        <a:t> </a:t>
                      </a:r>
                      <a:r>
                        <a:rPr sz="600" spc="-55">
                          <a:latin typeface="Arial Black"/>
                          <a:cs typeface="Arial Black"/>
                        </a:rPr>
                        <a:t>20%</a:t>
                      </a:r>
                      <a:endParaRPr sz="600">
                        <a:latin typeface="Arial Black"/>
                        <a:cs typeface="Arial Black"/>
                      </a:endParaRPr>
                    </a:p>
                  </a:txBody>
                  <a:tcPr marL="0" marR="0" marT="33338"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a:txBody>
                    <a:bodyPr/>
                    <a:lstStyle/>
                    <a:p>
                      <a:pPr marL="6985" algn="ctr">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R="23495" algn="ctr">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55880">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92710">
                        <a:lnSpc>
                          <a:spcPct val="100000"/>
                        </a:lnSpc>
                        <a:spcBef>
                          <a:spcPts val="210"/>
                        </a:spcBef>
                      </a:pPr>
                      <a:r>
                        <a:rPr sz="600" spc="-55" dirty="0">
                          <a:latin typeface="Arial Black"/>
                          <a:cs typeface="Arial Black"/>
                        </a:rPr>
                        <a:t>NR</a:t>
                      </a:r>
                      <a:endParaRPr sz="600" dirty="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37465"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33655" algn="ctr">
                        <a:lnSpc>
                          <a:spcPct val="100000"/>
                        </a:lnSpc>
                        <a:spcBef>
                          <a:spcPts val="210"/>
                        </a:spcBef>
                        <a:tabLst>
                          <a:tab pos="299085" algn="l"/>
                          <a:tab pos="564515" algn="l"/>
                          <a:tab pos="829944" algn="l"/>
                          <a:tab pos="1095375" algn="l"/>
                          <a:tab pos="1360170" algn="l"/>
                        </a:tabLst>
                      </a:pPr>
                      <a:r>
                        <a:rPr sz="600" spc="-55" dirty="0">
                          <a:latin typeface="Arial Black"/>
                          <a:cs typeface="Arial Black"/>
                        </a:rPr>
                        <a:t>NR	NR	NR	NR	NR	NR</a:t>
                      </a:r>
                      <a:endParaRPr sz="600" dirty="0">
                        <a:latin typeface="Arial Black"/>
                        <a:cs typeface="Arial Black"/>
                      </a:endParaRPr>
                    </a:p>
                  </a:txBody>
                  <a:tcPr marL="0" marR="0" marT="33338"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extLst>
                  <a:ext uri="{0D108BD9-81ED-4DB2-BD59-A6C34878D82A}">
                    <a16:rowId xmlns:a16="http://schemas.microsoft.com/office/drawing/2014/main" val="10002"/>
                  </a:ext>
                </a:extLst>
              </a:tr>
              <a:tr h="162781">
                <a:tc>
                  <a:txBody>
                    <a:bodyPr/>
                    <a:lstStyle/>
                    <a:p>
                      <a:pPr marL="1270" algn="ctr">
                        <a:lnSpc>
                          <a:spcPct val="100000"/>
                        </a:lnSpc>
                        <a:spcBef>
                          <a:spcPts val="210"/>
                        </a:spcBef>
                      </a:pPr>
                      <a:r>
                        <a:rPr sz="600" spc="-40">
                          <a:latin typeface="Arial Black"/>
                          <a:cs typeface="Arial Black"/>
                        </a:rPr>
                        <a:t>≥ </a:t>
                      </a:r>
                      <a:r>
                        <a:rPr sz="600" spc="-55">
                          <a:latin typeface="Arial Black"/>
                          <a:cs typeface="Arial Black"/>
                        </a:rPr>
                        <a:t>20% </a:t>
                      </a:r>
                      <a:r>
                        <a:rPr sz="600" spc="-40">
                          <a:latin typeface="Arial Black"/>
                          <a:cs typeface="Arial Black"/>
                        </a:rPr>
                        <a:t>and &lt;</a:t>
                      </a:r>
                      <a:r>
                        <a:rPr sz="600" spc="20">
                          <a:latin typeface="Arial Black"/>
                          <a:cs typeface="Arial Black"/>
                        </a:rPr>
                        <a:t> </a:t>
                      </a:r>
                      <a:r>
                        <a:rPr sz="600" spc="-55">
                          <a:latin typeface="Arial Black"/>
                          <a:cs typeface="Arial Black"/>
                        </a:rPr>
                        <a:t>30%</a:t>
                      </a:r>
                      <a:endParaRPr sz="600">
                        <a:latin typeface="Arial Black"/>
                        <a:cs typeface="Arial Black"/>
                      </a:endParaRPr>
                    </a:p>
                  </a:txBody>
                  <a:tcPr marL="0" marR="0" marT="33338" marB="0">
                    <a:lnL w="9525">
                      <a:solidFill>
                        <a:srgbClr val="758B34"/>
                      </a:solidFill>
                      <a:prstDash val="solid"/>
                    </a:lnL>
                    <a:lnT w="6350">
                      <a:solidFill>
                        <a:srgbClr val="758B34"/>
                      </a:solidFill>
                      <a:prstDash val="solid"/>
                    </a:lnT>
                    <a:lnB w="9525">
                      <a:solidFill>
                        <a:srgbClr val="758B34"/>
                      </a:solidFill>
                      <a:prstDash val="solid"/>
                    </a:lnB>
                    <a:solidFill>
                      <a:srgbClr val="FFFFFF"/>
                    </a:solidFill>
                  </a:tcPr>
                </a:tc>
                <a:tc>
                  <a:txBody>
                    <a:bodyPr/>
                    <a:lstStyle/>
                    <a:p>
                      <a:pPr marL="6350" algn="ctr">
                        <a:lnSpc>
                          <a:spcPct val="100000"/>
                        </a:lnSpc>
                        <a:spcBef>
                          <a:spcPts val="210"/>
                        </a:spcBef>
                      </a:pPr>
                      <a:r>
                        <a:rPr sz="600" spc="-40" dirty="0">
                          <a:latin typeface="Arial Black"/>
                          <a:cs typeface="Arial Black"/>
                        </a:rPr>
                        <a:t>≥</a:t>
                      </a:r>
                      <a:r>
                        <a:rPr sz="600" spc="-60" dirty="0">
                          <a:latin typeface="Arial Black"/>
                          <a:cs typeface="Arial Black"/>
                        </a:rPr>
                        <a:t> </a:t>
                      </a:r>
                      <a:r>
                        <a:rPr sz="600" spc="-45" dirty="0">
                          <a:latin typeface="Arial Black"/>
                          <a:cs typeface="Arial Black"/>
                        </a:rPr>
                        <a:t>15,000</a:t>
                      </a:r>
                      <a:endParaRPr sz="600" dirty="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R="24130" algn="ctr">
                        <a:lnSpc>
                          <a:spcPct val="100000"/>
                        </a:lnSpc>
                        <a:spcBef>
                          <a:spcPts val="210"/>
                        </a:spcBef>
                      </a:pPr>
                      <a:r>
                        <a:rPr sz="600" spc="-40" dirty="0">
                          <a:latin typeface="Arial Black"/>
                          <a:cs typeface="Arial Black"/>
                        </a:rPr>
                        <a:t>≥</a:t>
                      </a:r>
                      <a:r>
                        <a:rPr sz="600" spc="-60" dirty="0">
                          <a:latin typeface="Arial Black"/>
                          <a:cs typeface="Arial Black"/>
                        </a:rPr>
                        <a:t> </a:t>
                      </a:r>
                      <a:r>
                        <a:rPr sz="600" spc="-45" dirty="0">
                          <a:latin typeface="Arial Black"/>
                          <a:cs typeface="Arial Black"/>
                        </a:rPr>
                        <a:t>20,000</a:t>
                      </a:r>
                      <a:endParaRPr sz="600" dirty="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55880">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92710">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37465"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33020" algn="ctr">
                        <a:lnSpc>
                          <a:spcPct val="100000"/>
                        </a:lnSpc>
                        <a:spcBef>
                          <a:spcPts val="210"/>
                        </a:spcBef>
                      </a:pPr>
                      <a:r>
                        <a:rPr sz="600" spc="-40" dirty="0">
                          <a:latin typeface="Arial Black"/>
                          <a:cs typeface="Arial Black"/>
                        </a:rPr>
                        <a:t>≥ </a:t>
                      </a:r>
                      <a:r>
                        <a:rPr sz="600" spc="-45" dirty="0">
                          <a:latin typeface="Arial Black"/>
                          <a:cs typeface="Arial Black"/>
                        </a:rPr>
                        <a:t>18,500 </a:t>
                      </a:r>
                      <a:r>
                        <a:rPr sz="600" spc="-40" dirty="0">
                          <a:latin typeface="Arial Black"/>
                          <a:cs typeface="Arial Black"/>
                        </a:rPr>
                        <a:t>≥ </a:t>
                      </a:r>
                      <a:r>
                        <a:rPr sz="600" spc="-45" dirty="0">
                          <a:latin typeface="Arial Black"/>
                          <a:cs typeface="Arial Black"/>
                        </a:rPr>
                        <a:t>18,500 </a:t>
                      </a:r>
                      <a:r>
                        <a:rPr sz="600" spc="-40" dirty="0">
                          <a:latin typeface="Arial Black"/>
                          <a:cs typeface="Arial Black"/>
                        </a:rPr>
                        <a:t>≥ </a:t>
                      </a:r>
                      <a:r>
                        <a:rPr sz="600" spc="-45" dirty="0">
                          <a:latin typeface="Arial Black"/>
                          <a:cs typeface="Arial Black"/>
                        </a:rPr>
                        <a:t>18,500 </a:t>
                      </a:r>
                      <a:r>
                        <a:rPr sz="600" spc="-40" dirty="0">
                          <a:latin typeface="Arial Black"/>
                          <a:cs typeface="Arial Black"/>
                        </a:rPr>
                        <a:t>≥ </a:t>
                      </a:r>
                      <a:r>
                        <a:rPr sz="600" spc="-45" dirty="0">
                          <a:latin typeface="Arial Black"/>
                          <a:cs typeface="Arial Black"/>
                        </a:rPr>
                        <a:t>18,500 </a:t>
                      </a:r>
                      <a:r>
                        <a:rPr sz="600" spc="-40" dirty="0">
                          <a:latin typeface="Arial Black"/>
                          <a:cs typeface="Arial Black"/>
                        </a:rPr>
                        <a:t>≥ </a:t>
                      </a:r>
                      <a:r>
                        <a:rPr sz="600" spc="-45" dirty="0">
                          <a:latin typeface="Arial Black"/>
                          <a:cs typeface="Arial Black"/>
                        </a:rPr>
                        <a:t>18,500 </a:t>
                      </a:r>
                      <a:r>
                        <a:rPr sz="600" spc="-40" dirty="0">
                          <a:latin typeface="Arial Black"/>
                          <a:cs typeface="Arial Black"/>
                        </a:rPr>
                        <a:t>≥</a:t>
                      </a:r>
                      <a:r>
                        <a:rPr sz="600" spc="-55" dirty="0">
                          <a:latin typeface="Arial Black"/>
                          <a:cs typeface="Arial Black"/>
                        </a:rPr>
                        <a:t> </a:t>
                      </a:r>
                      <a:r>
                        <a:rPr sz="600" spc="-45" dirty="0">
                          <a:latin typeface="Arial Black"/>
                          <a:cs typeface="Arial Black"/>
                        </a:rPr>
                        <a:t>18,500</a:t>
                      </a:r>
                      <a:endParaRPr sz="600" dirty="0">
                        <a:latin typeface="Arial Black"/>
                        <a:cs typeface="Arial Black"/>
                      </a:endParaRPr>
                    </a:p>
                  </a:txBody>
                  <a:tcPr marL="0" marR="0" marT="33338" marB="0">
                    <a:lnR w="9525">
                      <a:solidFill>
                        <a:srgbClr val="758B34"/>
                      </a:solidFill>
                      <a:prstDash val="solid"/>
                    </a:lnR>
                    <a:lnT w="6350">
                      <a:solidFill>
                        <a:srgbClr val="758B34"/>
                      </a:solidFill>
                      <a:prstDash val="solid"/>
                    </a:lnT>
                    <a:lnB w="9525">
                      <a:solidFill>
                        <a:srgbClr val="758B34"/>
                      </a:solidFill>
                      <a:prstDash val="solid"/>
                    </a:lnB>
                    <a:solidFill>
                      <a:srgbClr val="FFFFFF"/>
                    </a:solidFill>
                  </a:tcPr>
                </a:tc>
                <a:extLst>
                  <a:ext uri="{0D108BD9-81ED-4DB2-BD59-A6C34878D82A}">
                    <a16:rowId xmlns:a16="http://schemas.microsoft.com/office/drawing/2014/main" val="10003"/>
                  </a:ext>
                </a:extLst>
              </a:tr>
            </a:tbl>
          </a:graphicData>
        </a:graphic>
      </p:graphicFrame>
      <p:sp>
        <p:nvSpPr>
          <p:cNvPr id="28" name="object 18">
            <a:extLst>
              <a:ext uri="{FF2B5EF4-FFF2-40B4-BE49-F238E27FC236}">
                <a16:creationId xmlns:a16="http://schemas.microsoft.com/office/drawing/2014/main" id="{FAB55474-FF58-47AA-9117-49377B1EFF0C}"/>
              </a:ext>
            </a:extLst>
          </p:cNvPr>
          <p:cNvSpPr txBox="1">
            <a:spLocks noChangeAspect="1"/>
          </p:cNvSpPr>
          <p:nvPr/>
        </p:nvSpPr>
        <p:spPr>
          <a:xfrm>
            <a:off x="859399" y="5192281"/>
            <a:ext cx="5776913" cy="339034"/>
          </a:xfrm>
          <a:prstGeom prst="rect">
            <a:avLst/>
          </a:prstGeom>
        </p:spPr>
        <p:txBody>
          <a:bodyPr vert="horz" wrap="square" lIns="0" tIns="14604" rIns="0" bIns="0" rtlCol="0">
            <a:spAutoFit/>
          </a:bodyPr>
          <a:lstStyle/>
          <a:p>
            <a:pPr marL="12700">
              <a:lnSpc>
                <a:spcPts val="1035"/>
              </a:lnSpc>
              <a:spcBef>
                <a:spcPts val="114"/>
              </a:spcBef>
            </a:pPr>
            <a:r>
              <a:rPr sz="900" b="1" spc="-15" dirty="0">
                <a:solidFill>
                  <a:schemeClr val="accent1"/>
                </a:solidFill>
                <a:latin typeface="Arial"/>
                <a:cs typeface="Arial"/>
              </a:rPr>
              <a:t>Excerpt </a:t>
            </a:r>
            <a:r>
              <a:rPr sz="900" b="1" spc="10" dirty="0">
                <a:solidFill>
                  <a:schemeClr val="accent1"/>
                </a:solidFill>
                <a:latin typeface="Arial"/>
                <a:cs typeface="Arial"/>
              </a:rPr>
              <a:t>of </a:t>
            </a:r>
            <a:r>
              <a:rPr sz="900" b="1" dirty="0">
                <a:solidFill>
                  <a:schemeClr val="accent1"/>
                </a:solidFill>
                <a:latin typeface="Arial"/>
                <a:cs typeface="Arial"/>
              </a:rPr>
              <a:t>Table </a:t>
            </a:r>
            <a:r>
              <a:rPr sz="900" b="1" spc="-15" dirty="0">
                <a:solidFill>
                  <a:schemeClr val="accent1"/>
                </a:solidFill>
                <a:latin typeface="Arial"/>
                <a:cs typeface="Arial"/>
              </a:rPr>
              <a:t>140.4-K: </a:t>
            </a:r>
            <a:r>
              <a:rPr sz="900" spc="-30" dirty="0">
                <a:solidFill>
                  <a:schemeClr val="accent1"/>
                </a:solidFill>
                <a:latin typeface="Arial"/>
                <a:cs typeface="Arial"/>
              </a:rPr>
              <a:t>Energy </a:t>
            </a:r>
            <a:r>
              <a:rPr sz="900" spc="-35" dirty="0">
                <a:solidFill>
                  <a:schemeClr val="accent1"/>
                </a:solidFill>
                <a:latin typeface="Arial"/>
                <a:cs typeface="Arial"/>
              </a:rPr>
              <a:t>Recovery </a:t>
            </a:r>
            <a:r>
              <a:rPr sz="900" spc="-10" dirty="0">
                <a:solidFill>
                  <a:schemeClr val="accent1"/>
                </a:solidFill>
                <a:latin typeface="Arial"/>
                <a:cs typeface="Arial"/>
              </a:rPr>
              <a:t>Requirements </a:t>
            </a:r>
            <a:r>
              <a:rPr sz="900" dirty="0">
                <a:solidFill>
                  <a:schemeClr val="accent1"/>
                </a:solidFill>
                <a:latin typeface="Arial"/>
                <a:cs typeface="Arial"/>
              </a:rPr>
              <a:t>by</a:t>
            </a:r>
            <a:r>
              <a:rPr sz="900" spc="-180" dirty="0">
                <a:solidFill>
                  <a:schemeClr val="accent1"/>
                </a:solidFill>
                <a:latin typeface="Arial"/>
                <a:cs typeface="Arial"/>
              </a:rPr>
              <a:t> </a:t>
            </a:r>
            <a:r>
              <a:rPr sz="900" spc="-5" dirty="0">
                <a:solidFill>
                  <a:schemeClr val="accent1"/>
                </a:solidFill>
                <a:latin typeface="Arial"/>
                <a:cs typeface="Arial"/>
              </a:rPr>
              <a:t>Climate </a:t>
            </a:r>
            <a:r>
              <a:rPr sz="900" spc="-20" dirty="0">
                <a:solidFill>
                  <a:schemeClr val="accent1"/>
                </a:solidFill>
                <a:latin typeface="Arial"/>
                <a:cs typeface="Arial"/>
              </a:rPr>
              <a:t>Zone </a:t>
            </a:r>
            <a:r>
              <a:rPr sz="900" spc="20" dirty="0">
                <a:solidFill>
                  <a:schemeClr val="accent1"/>
                </a:solidFill>
                <a:latin typeface="Arial"/>
                <a:cs typeface="Arial"/>
              </a:rPr>
              <a:t>and</a:t>
            </a:r>
            <a:endParaRPr sz="900" dirty="0">
              <a:solidFill>
                <a:schemeClr val="accent1"/>
              </a:solidFill>
              <a:latin typeface="Arial"/>
              <a:cs typeface="Arial"/>
            </a:endParaRPr>
          </a:p>
          <a:p>
            <a:pPr marL="1355090">
              <a:lnSpc>
                <a:spcPts val="1035"/>
              </a:lnSpc>
            </a:pPr>
            <a:r>
              <a:rPr sz="900" spc="-15" dirty="0">
                <a:solidFill>
                  <a:schemeClr val="accent1"/>
                </a:solidFill>
                <a:latin typeface="Arial"/>
                <a:cs typeface="Arial"/>
              </a:rPr>
              <a:t>Percent</a:t>
            </a:r>
            <a:r>
              <a:rPr sz="900" spc="-30" dirty="0">
                <a:solidFill>
                  <a:schemeClr val="accent1"/>
                </a:solidFill>
                <a:latin typeface="Arial"/>
                <a:cs typeface="Arial"/>
              </a:rPr>
              <a:t> </a:t>
            </a:r>
            <a:r>
              <a:rPr sz="900" spc="20" dirty="0">
                <a:solidFill>
                  <a:schemeClr val="accent1"/>
                </a:solidFill>
                <a:latin typeface="Arial"/>
                <a:cs typeface="Arial"/>
              </a:rPr>
              <a:t>Outdoor</a:t>
            </a:r>
            <a:r>
              <a:rPr sz="900" spc="-35" dirty="0">
                <a:solidFill>
                  <a:schemeClr val="accent1"/>
                </a:solidFill>
                <a:latin typeface="Arial"/>
                <a:cs typeface="Arial"/>
              </a:rPr>
              <a:t> </a:t>
            </a:r>
            <a:r>
              <a:rPr sz="900" spc="-5" dirty="0">
                <a:solidFill>
                  <a:schemeClr val="accent1"/>
                </a:solidFill>
                <a:latin typeface="Arial"/>
                <a:cs typeface="Arial"/>
              </a:rPr>
              <a:t>Air</a:t>
            </a:r>
            <a:r>
              <a:rPr sz="900" spc="-20" dirty="0">
                <a:solidFill>
                  <a:schemeClr val="accent1"/>
                </a:solidFill>
                <a:latin typeface="Arial"/>
                <a:cs typeface="Arial"/>
              </a:rPr>
              <a:t> </a:t>
            </a:r>
            <a:r>
              <a:rPr sz="900" spc="30" dirty="0">
                <a:solidFill>
                  <a:schemeClr val="accent1"/>
                </a:solidFill>
                <a:latin typeface="Arial"/>
                <a:cs typeface="Arial"/>
              </a:rPr>
              <a:t>at</a:t>
            </a:r>
            <a:r>
              <a:rPr sz="900" spc="-10" dirty="0">
                <a:solidFill>
                  <a:schemeClr val="accent1"/>
                </a:solidFill>
                <a:latin typeface="Arial"/>
                <a:cs typeface="Arial"/>
              </a:rPr>
              <a:t> </a:t>
            </a:r>
            <a:r>
              <a:rPr sz="900" spc="-5" dirty="0">
                <a:solidFill>
                  <a:schemeClr val="accent1"/>
                </a:solidFill>
                <a:latin typeface="Arial"/>
                <a:cs typeface="Arial"/>
              </a:rPr>
              <a:t>Full</a:t>
            </a:r>
            <a:r>
              <a:rPr sz="900" spc="-30" dirty="0">
                <a:solidFill>
                  <a:schemeClr val="accent1"/>
                </a:solidFill>
                <a:latin typeface="Arial"/>
                <a:cs typeface="Arial"/>
              </a:rPr>
              <a:t> </a:t>
            </a:r>
            <a:r>
              <a:rPr sz="900" spc="-25" dirty="0">
                <a:solidFill>
                  <a:schemeClr val="accent1"/>
                </a:solidFill>
                <a:latin typeface="Arial"/>
                <a:cs typeface="Arial"/>
              </a:rPr>
              <a:t>Design</a:t>
            </a:r>
            <a:r>
              <a:rPr sz="900" spc="-45" dirty="0">
                <a:solidFill>
                  <a:schemeClr val="accent1"/>
                </a:solidFill>
                <a:latin typeface="Arial"/>
                <a:cs typeface="Arial"/>
              </a:rPr>
              <a:t> </a:t>
            </a:r>
            <a:r>
              <a:rPr sz="900" spc="10" dirty="0">
                <a:solidFill>
                  <a:schemeClr val="accent1"/>
                </a:solidFill>
                <a:latin typeface="Arial"/>
                <a:cs typeface="Arial"/>
              </a:rPr>
              <a:t>Airflow</a:t>
            </a:r>
            <a:r>
              <a:rPr sz="900" spc="-20" dirty="0">
                <a:solidFill>
                  <a:schemeClr val="accent1"/>
                </a:solidFill>
                <a:latin typeface="Arial"/>
                <a:cs typeface="Arial"/>
              </a:rPr>
              <a:t> (≥</a:t>
            </a:r>
            <a:r>
              <a:rPr sz="900" spc="-15" dirty="0">
                <a:solidFill>
                  <a:schemeClr val="accent1"/>
                </a:solidFill>
                <a:latin typeface="Arial"/>
                <a:cs typeface="Arial"/>
              </a:rPr>
              <a:t> </a:t>
            </a:r>
            <a:r>
              <a:rPr sz="900" spc="-5" dirty="0">
                <a:solidFill>
                  <a:schemeClr val="accent1"/>
                </a:solidFill>
                <a:latin typeface="Arial"/>
                <a:cs typeface="Arial"/>
              </a:rPr>
              <a:t>8,000</a:t>
            </a:r>
            <a:r>
              <a:rPr sz="900" spc="-15" dirty="0">
                <a:solidFill>
                  <a:schemeClr val="accent1"/>
                </a:solidFill>
                <a:latin typeface="Arial"/>
                <a:cs typeface="Arial"/>
              </a:rPr>
              <a:t> </a:t>
            </a:r>
            <a:r>
              <a:rPr sz="900" dirty="0">
                <a:solidFill>
                  <a:schemeClr val="accent1"/>
                </a:solidFill>
                <a:latin typeface="Arial"/>
                <a:cs typeface="Arial"/>
              </a:rPr>
              <a:t>Hours</a:t>
            </a:r>
            <a:r>
              <a:rPr sz="900" spc="-25" dirty="0">
                <a:solidFill>
                  <a:schemeClr val="accent1"/>
                </a:solidFill>
                <a:latin typeface="Arial"/>
                <a:cs typeface="Arial"/>
              </a:rPr>
              <a:t> </a:t>
            </a:r>
            <a:r>
              <a:rPr sz="900" spc="70" dirty="0">
                <a:solidFill>
                  <a:schemeClr val="accent1"/>
                </a:solidFill>
                <a:latin typeface="Arial"/>
                <a:cs typeface="Arial"/>
              </a:rPr>
              <a:t>/</a:t>
            </a:r>
            <a:r>
              <a:rPr sz="900" spc="-10" dirty="0">
                <a:solidFill>
                  <a:schemeClr val="accent1"/>
                </a:solidFill>
                <a:latin typeface="Arial"/>
                <a:cs typeface="Arial"/>
              </a:rPr>
              <a:t> </a:t>
            </a:r>
            <a:r>
              <a:rPr sz="900" spc="-30" dirty="0">
                <a:solidFill>
                  <a:schemeClr val="accent1"/>
                </a:solidFill>
                <a:latin typeface="Arial"/>
                <a:cs typeface="Arial"/>
              </a:rPr>
              <a:t>Year)</a:t>
            </a:r>
            <a:endParaRPr sz="900" dirty="0">
              <a:solidFill>
                <a:schemeClr val="accent1"/>
              </a:solidFill>
              <a:latin typeface="Arial"/>
              <a:cs typeface="Arial"/>
            </a:endParaRPr>
          </a:p>
        </p:txBody>
      </p:sp>
      <p:graphicFrame>
        <p:nvGraphicFramePr>
          <p:cNvPr id="29" name="object 22">
            <a:extLst>
              <a:ext uri="{FF2B5EF4-FFF2-40B4-BE49-F238E27FC236}">
                <a16:creationId xmlns:a16="http://schemas.microsoft.com/office/drawing/2014/main" id="{865324A1-A192-425C-B692-8F1923472CE4}"/>
              </a:ext>
            </a:extLst>
          </p:cNvPr>
          <p:cNvGraphicFramePr>
            <a:graphicFrameLocks noGrp="1" noChangeAspect="1"/>
          </p:cNvGraphicFramePr>
          <p:nvPr>
            <p:extLst>
              <p:ext uri="{D42A27DB-BD31-4B8C-83A1-F6EECF244321}">
                <p14:modId xmlns:p14="http://schemas.microsoft.com/office/powerpoint/2010/main" val="3907366734"/>
              </p:ext>
            </p:extLst>
          </p:nvPr>
        </p:nvGraphicFramePr>
        <p:xfrm>
          <a:off x="769269" y="5547316"/>
          <a:ext cx="5036180" cy="963804"/>
        </p:xfrm>
        <a:graphic>
          <a:graphicData uri="http://schemas.openxmlformats.org/drawingml/2006/table">
            <a:tbl>
              <a:tblPr firstRow="1" bandRow="1">
                <a:tableStyleId>{2D5ABB26-0587-4C30-8999-92F81FD0307C}</a:tableStyleId>
              </a:tblPr>
              <a:tblGrid>
                <a:gridCol w="774065">
                  <a:extLst>
                    <a:ext uri="{9D8B030D-6E8A-4147-A177-3AD203B41FA5}">
                      <a16:colId xmlns:a16="http://schemas.microsoft.com/office/drawing/2014/main" val="20000"/>
                    </a:ext>
                  </a:extLst>
                </a:gridCol>
                <a:gridCol w="280670">
                  <a:extLst>
                    <a:ext uri="{9D8B030D-6E8A-4147-A177-3AD203B41FA5}">
                      <a16:colId xmlns:a16="http://schemas.microsoft.com/office/drawing/2014/main" val="20001"/>
                    </a:ext>
                  </a:extLst>
                </a:gridCol>
                <a:gridCol w="269875">
                  <a:extLst>
                    <a:ext uri="{9D8B030D-6E8A-4147-A177-3AD203B41FA5}">
                      <a16:colId xmlns:a16="http://schemas.microsoft.com/office/drawing/2014/main" val="20002"/>
                    </a:ext>
                  </a:extLst>
                </a:gridCol>
                <a:gridCol w="273684">
                  <a:extLst>
                    <a:ext uri="{9D8B030D-6E8A-4147-A177-3AD203B41FA5}">
                      <a16:colId xmlns:a16="http://schemas.microsoft.com/office/drawing/2014/main" val="20003"/>
                    </a:ext>
                  </a:extLst>
                </a:gridCol>
                <a:gridCol w="257175">
                  <a:extLst>
                    <a:ext uri="{9D8B030D-6E8A-4147-A177-3AD203B41FA5}">
                      <a16:colId xmlns:a16="http://schemas.microsoft.com/office/drawing/2014/main" val="20004"/>
                    </a:ext>
                  </a:extLst>
                </a:gridCol>
                <a:gridCol w="293369">
                  <a:extLst>
                    <a:ext uri="{9D8B030D-6E8A-4147-A177-3AD203B41FA5}">
                      <a16:colId xmlns:a16="http://schemas.microsoft.com/office/drawing/2014/main" val="20005"/>
                    </a:ext>
                  </a:extLst>
                </a:gridCol>
                <a:gridCol w="235585">
                  <a:extLst>
                    <a:ext uri="{9D8B030D-6E8A-4147-A177-3AD203B41FA5}">
                      <a16:colId xmlns:a16="http://schemas.microsoft.com/office/drawing/2014/main" val="20006"/>
                    </a:ext>
                  </a:extLst>
                </a:gridCol>
                <a:gridCol w="264794">
                  <a:extLst>
                    <a:ext uri="{9D8B030D-6E8A-4147-A177-3AD203B41FA5}">
                      <a16:colId xmlns:a16="http://schemas.microsoft.com/office/drawing/2014/main" val="20007"/>
                    </a:ext>
                  </a:extLst>
                </a:gridCol>
                <a:gridCol w="264794">
                  <a:extLst>
                    <a:ext uri="{9D8B030D-6E8A-4147-A177-3AD203B41FA5}">
                      <a16:colId xmlns:a16="http://schemas.microsoft.com/office/drawing/2014/main" val="20008"/>
                    </a:ext>
                  </a:extLst>
                </a:gridCol>
                <a:gridCol w="227330">
                  <a:extLst>
                    <a:ext uri="{9D8B030D-6E8A-4147-A177-3AD203B41FA5}">
                      <a16:colId xmlns:a16="http://schemas.microsoft.com/office/drawing/2014/main" val="20009"/>
                    </a:ext>
                  </a:extLst>
                </a:gridCol>
                <a:gridCol w="1894839">
                  <a:extLst>
                    <a:ext uri="{9D8B030D-6E8A-4147-A177-3AD203B41FA5}">
                      <a16:colId xmlns:a16="http://schemas.microsoft.com/office/drawing/2014/main" val="20010"/>
                    </a:ext>
                  </a:extLst>
                </a:gridCol>
              </a:tblGrid>
              <a:tr h="179291">
                <a:tc rowSpan="2">
                  <a:txBody>
                    <a:bodyPr/>
                    <a:lstStyle/>
                    <a:p>
                      <a:pPr marL="62865" marR="66675" algn="ctr">
                        <a:lnSpc>
                          <a:spcPct val="104600"/>
                        </a:lnSpc>
                        <a:spcBef>
                          <a:spcPts val="160"/>
                        </a:spcBef>
                      </a:pPr>
                      <a:r>
                        <a:rPr sz="800" spc="25">
                          <a:latin typeface="Arial"/>
                          <a:cs typeface="Arial"/>
                        </a:rPr>
                        <a:t>% </a:t>
                      </a:r>
                      <a:r>
                        <a:rPr sz="800" spc="45">
                          <a:latin typeface="Arial"/>
                          <a:cs typeface="Arial"/>
                        </a:rPr>
                        <a:t>Outdoor </a:t>
                      </a:r>
                      <a:r>
                        <a:rPr sz="800" spc="20">
                          <a:latin typeface="Arial"/>
                          <a:cs typeface="Arial"/>
                        </a:rPr>
                        <a:t>Air</a:t>
                      </a:r>
                      <a:r>
                        <a:rPr sz="800" spc="-45">
                          <a:latin typeface="Arial"/>
                          <a:cs typeface="Arial"/>
                        </a:rPr>
                        <a:t> </a:t>
                      </a:r>
                      <a:r>
                        <a:rPr sz="800" spc="15">
                          <a:latin typeface="Arial"/>
                          <a:cs typeface="Arial"/>
                        </a:rPr>
                        <a:t>at  Full</a:t>
                      </a:r>
                      <a:r>
                        <a:rPr sz="800" spc="30">
                          <a:latin typeface="Arial"/>
                          <a:cs typeface="Arial"/>
                        </a:rPr>
                        <a:t> </a:t>
                      </a:r>
                      <a:r>
                        <a:rPr sz="800" spc="20">
                          <a:latin typeface="Arial"/>
                          <a:cs typeface="Arial"/>
                        </a:rPr>
                        <a:t>Design</a:t>
                      </a:r>
                      <a:endParaRPr sz="800">
                        <a:latin typeface="Arial"/>
                        <a:cs typeface="Arial"/>
                      </a:endParaRPr>
                    </a:p>
                    <a:p>
                      <a:pPr marR="1270" algn="ctr">
                        <a:lnSpc>
                          <a:spcPct val="100000"/>
                        </a:lnSpc>
                        <a:spcBef>
                          <a:spcPts val="30"/>
                        </a:spcBef>
                      </a:pPr>
                      <a:r>
                        <a:rPr sz="800" spc="40">
                          <a:latin typeface="Arial"/>
                          <a:cs typeface="Arial"/>
                        </a:rPr>
                        <a:t>Airflow</a:t>
                      </a:r>
                      <a:endParaRPr sz="800">
                        <a:latin typeface="Arial"/>
                        <a:cs typeface="Arial"/>
                      </a:endParaRPr>
                    </a:p>
                  </a:txBody>
                  <a:tcPr marL="0" marR="0" marT="25400" marB="0">
                    <a:lnL w="9525">
                      <a:solidFill>
                        <a:srgbClr val="758B34"/>
                      </a:solidFill>
                      <a:prstDash val="solid"/>
                    </a:lnL>
                    <a:lnT w="9525">
                      <a:solidFill>
                        <a:srgbClr val="758B34"/>
                      </a:solidFill>
                      <a:prstDash val="solid"/>
                    </a:lnT>
                    <a:lnB w="6350">
                      <a:solidFill>
                        <a:srgbClr val="758B34"/>
                      </a:solidFill>
                      <a:prstDash val="solid"/>
                    </a:lnB>
                    <a:solidFill>
                      <a:srgbClr val="C6E17C"/>
                    </a:solidFill>
                  </a:tcPr>
                </a:tc>
                <a:tc gridSpan="10">
                  <a:txBody>
                    <a:bodyPr/>
                    <a:lstStyle/>
                    <a:p>
                      <a:pPr algn="ctr">
                        <a:lnSpc>
                          <a:spcPct val="100000"/>
                        </a:lnSpc>
                        <a:spcBef>
                          <a:spcPts val="165"/>
                        </a:spcBef>
                      </a:pPr>
                      <a:r>
                        <a:rPr sz="800" spc="20">
                          <a:latin typeface="Arial"/>
                          <a:cs typeface="Arial"/>
                        </a:rPr>
                        <a:t>Climate</a:t>
                      </a:r>
                      <a:r>
                        <a:rPr sz="800" spc="-30">
                          <a:latin typeface="Arial"/>
                          <a:cs typeface="Arial"/>
                        </a:rPr>
                        <a:t> </a:t>
                      </a:r>
                      <a:r>
                        <a:rPr sz="800" spc="10">
                          <a:latin typeface="Arial"/>
                          <a:cs typeface="Arial"/>
                        </a:rPr>
                        <a:t>Zone</a:t>
                      </a:r>
                      <a:endParaRPr sz="800">
                        <a:latin typeface="Arial"/>
                        <a:cs typeface="Arial"/>
                      </a:endParaRPr>
                    </a:p>
                  </a:txBody>
                  <a:tcPr marL="0" marR="0" marT="0" marB="0">
                    <a:lnR w="9525">
                      <a:solidFill>
                        <a:srgbClr val="758B34"/>
                      </a:solidFill>
                      <a:prstDash val="solid"/>
                    </a:lnR>
                    <a:lnT w="9525">
                      <a:solidFill>
                        <a:srgbClr val="758B34"/>
                      </a:solidFill>
                      <a:prstDash val="solid"/>
                    </a:lnT>
                    <a:lnB w="6350">
                      <a:solidFill>
                        <a:srgbClr val="758B34"/>
                      </a:solidFill>
                      <a:prstDash val="solid"/>
                    </a:lnB>
                    <a:solidFill>
                      <a:srgbClr val="C6E17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44475">
                <a:tc vMerge="1">
                  <a:txBody>
                    <a:bodyPr/>
                    <a:lstStyle/>
                    <a:p>
                      <a:endParaRPr/>
                    </a:p>
                  </a:txBody>
                  <a:tcPr marL="0" marR="0" marT="20320" marB="0">
                    <a:lnL w="9525">
                      <a:solidFill>
                        <a:srgbClr val="758B34"/>
                      </a:solidFill>
                      <a:prstDash val="solid"/>
                    </a:lnL>
                    <a:lnT w="9525">
                      <a:solidFill>
                        <a:srgbClr val="758B34"/>
                      </a:solidFill>
                      <a:prstDash val="solid"/>
                    </a:lnT>
                    <a:lnB w="6350">
                      <a:solidFill>
                        <a:srgbClr val="758B34"/>
                      </a:solidFill>
                      <a:prstDash val="solid"/>
                    </a:lnB>
                    <a:solidFill>
                      <a:srgbClr val="C6E17C"/>
                    </a:solidFill>
                  </a:tcPr>
                </a:tc>
                <a:tc>
                  <a:txBody>
                    <a:bodyPr/>
                    <a:lstStyle/>
                    <a:p>
                      <a:pPr marL="3175" algn="ctr">
                        <a:lnSpc>
                          <a:spcPct val="100000"/>
                        </a:lnSpc>
                        <a:spcBef>
                          <a:spcPts val="380"/>
                        </a:spcBef>
                      </a:pPr>
                      <a:r>
                        <a:rPr sz="800">
                          <a:latin typeface="Arial"/>
                          <a:cs typeface="Arial"/>
                        </a:rPr>
                        <a:t>1</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5080" algn="ctr">
                        <a:lnSpc>
                          <a:spcPct val="100000"/>
                        </a:lnSpc>
                        <a:spcBef>
                          <a:spcPts val="380"/>
                        </a:spcBef>
                      </a:pPr>
                      <a:r>
                        <a:rPr sz="800">
                          <a:latin typeface="Arial"/>
                          <a:cs typeface="Arial"/>
                        </a:rPr>
                        <a:t>2</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3</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R="1270" algn="ctr">
                        <a:lnSpc>
                          <a:spcPct val="100000"/>
                        </a:lnSpc>
                        <a:spcBef>
                          <a:spcPts val="380"/>
                        </a:spcBef>
                      </a:pPr>
                      <a:r>
                        <a:rPr sz="800">
                          <a:latin typeface="Arial"/>
                          <a:cs typeface="Arial"/>
                        </a:rPr>
                        <a:t>4</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R="22225" algn="ctr">
                        <a:lnSpc>
                          <a:spcPct val="100000"/>
                        </a:lnSpc>
                        <a:spcBef>
                          <a:spcPts val="380"/>
                        </a:spcBef>
                      </a:pPr>
                      <a:r>
                        <a:rPr sz="800">
                          <a:latin typeface="Arial"/>
                          <a:cs typeface="Arial"/>
                        </a:rPr>
                        <a:t>5</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80645">
                        <a:lnSpc>
                          <a:spcPct val="100000"/>
                        </a:lnSpc>
                        <a:spcBef>
                          <a:spcPts val="380"/>
                        </a:spcBef>
                      </a:pPr>
                      <a:r>
                        <a:rPr sz="800">
                          <a:latin typeface="Arial"/>
                          <a:cs typeface="Arial"/>
                        </a:rPr>
                        <a:t>6</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7</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algn="ctr">
                        <a:lnSpc>
                          <a:spcPct val="100000"/>
                        </a:lnSpc>
                        <a:spcBef>
                          <a:spcPts val="380"/>
                        </a:spcBef>
                      </a:pPr>
                      <a:r>
                        <a:rPr sz="800">
                          <a:latin typeface="Arial"/>
                          <a:cs typeface="Arial"/>
                        </a:rPr>
                        <a:t>8</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36830" algn="ctr">
                        <a:lnSpc>
                          <a:spcPct val="100000"/>
                        </a:lnSpc>
                        <a:spcBef>
                          <a:spcPts val="380"/>
                        </a:spcBef>
                      </a:pPr>
                      <a:r>
                        <a:rPr sz="800">
                          <a:latin typeface="Arial"/>
                          <a:cs typeface="Arial"/>
                        </a:rPr>
                        <a:t>9</a:t>
                      </a:r>
                    </a:p>
                  </a:txBody>
                  <a:tcPr marL="0" marR="0" marT="60325" marB="0">
                    <a:lnT w="6350">
                      <a:solidFill>
                        <a:srgbClr val="758B34"/>
                      </a:solidFill>
                      <a:prstDash val="solid"/>
                    </a:lnT>
                    <a:lnB w="6350">
                      <a:solidFill>
                        <a:srgbClr val="758B34"/>
                      </a:solidFill>
                      <a:prstDash val="solid"/>
                    </a:lnB>
                    <a:solidFill>
                      <a:srgbClr val="C6E17C"/>
                    </a:solidFill>
                  </a:tcPr>
                </a:tc>
                <a:tc>
                  <a:txBody>
                    <a:bodyPr/>
                    <a:lstStyle/>
                    <a:p>
                      <a:pPr marL="36830" algn="ctr">
                        <a:lnSpc>
                          <a:spcPct val="100000"/>
                        </a:lnSpc>
                        <a:spcBef>
                          <a:spcPts val="380"/>
                        </a:spcBef>
                        <a:tabLst>
                          <a:tab pos="301625" algn="l"/>
                          <a:tab pos="567055" algn="l"/>
                          <a:tab pos="832485" algn="l"/>
                          <a:tab pos="1097915" algn="l"/>
                          <a:tab pos="1363345" algn="l"/>
                          <a:tab pos="1628775" algn="l"/>
                        </a:tabLst>
                      </a:pPr>
                      <a:r>
                        <a:rPr sz="800" spc="15">
                          <a:latin typeface="Arial"/>
                          <a:cs typeface="Arial"/>
                        </a:rPr>
                        <a:t>10	11	12	13	14	15	</a:t>
                      </a:r>
                      <a:r>
                        <a:rPr sz="800" spc="20">
                          <a:latin typeface="Arial"/>
                          <a:cs typeface="Arial"/>
                        </a:rPr>
                        <a:t>16</a:t>
                      </a:r>
                      <a:endParaRPr sz="800">
                        <a:latin typeface="Arial"/>
                        <a:cs typeface="Arial"/>
                      </a:endParaRPr>
                    </a:p>
                  </a:txBody>
                  <a:tcPr marL="0" marR="0" marT="60325" marB="0">
                    <a:lnR w="9525">
                      <a:solidFill>
                        <a:srgbClr val="758B34"/>
                      </a:solidFill>
                      <a:prstDash val="solid"/>
                    </a:lnR>
                    <a:lnT w="6350">
                      <a:solidFill>
                        <a:srgbClr val="758B34"/>
                      </a:solidFill>
                      <a:prstDash val="solid"/>
                    </a:lnT>
                    <a:lnB w="6350">
                      <a:solidFill>
                        <a:srgbClr val="758B34"/>
                      </a:solidFill>
                      <a:prstDash val="solid"/>
                    </a:lnB>
                    <a:solidFill>
                      <a:srgbClr val="C6E17C"/>
                    </a:solidFill>
                  </a:tcPr>
                </a:tc>
                <a:extLst>
                  <a:ext uri="{0D108BD9-81ED-4DB2-BD59-A6C34878D82A}">
                    <a16:rowId xmlns:a16="http://schemas.microsoft.com/office/drawing/2014/main" val="10001"/>
                  </a:ext>
                </a:extLst>
              </a:tr>
              <a:tr h="162781">
                <a:tc>
                  <a:txBody>
                    <a:bodyPr/>
                    <a:lstStyle/>
                    <a:p>
                      <a:pPr marL="1270" algn="ctr">
                        <a:lnSpc>
                          <a:spcPct val="100000"/>
                        </a:lnSpc>
                        <a:spcBef>
                          <a:spcPts val="210"/>
                        </a:spcBef>
                      </a:pPr>
                      <a:r>
                        <a:rPr sz="600" spc="-40">
                          <a:latin typeface="Arial Black"/>
                          <a:cs typeface="Arial Black"/>
                        </a:rPr>
                        <a:t>≥ </a:t>
                      </a:r>
                      <a:r>
                        <a:rPr sz="600" spc="-55">
                          <a:latin typeface="Arial Black"/>
                          <a:cs typeface="Arial Black"/>
                        </a:rPr>
                        <a:t>10% </a:t>
                      </a:r>
                      <a:r>
                        <a:rPr sz="600" spc="-40">
                          <a:latin typeface="Arial Black"/>
                          <a:cs typeface="Arial Black"/>
                        </a:rPr>
                        <a:t>and &lt;</a:t>
                      </a:r>
                      <a:r>
                        <a:rPr sz="600" spc="20">
                          <a:latin typeface="Arial Black"/>
                          <a:cs typeface="Arial Black"/>
                        </a:rPr>
                        <a:t> </a:t>
                      </a:r>
                      <a:r>
                        <a:rPr sz="600" spc="-55">
                          <a:latin typeface="Arial Black"/>
                          <a:cs typeface="Arial Black"/>
                        </a:rPr>
                        <a:t>20%</a:t>
                      </a:r>
                      <a:endParaRPr sz="600">
                        <a:latin typeface="Arial Black"/>
                        <a:cs typeface="Arial Black"/>
                      </a:endParaRPr>
                    </a:p>
                  </a:txBody>
                  <a:tcPr marL="0" marR="0" marT="33338"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a:txBody>
                    <a:bodyPr/>
                    <a:lstStyle/>
                    <a:p>
                      <a:pPr marL="6350" algn="ctr">
                        <a:lnSpc>
                          <a:spcPct val="100000"/>
                        </a:lnSpc>
                        <a:spcBef>
                          <a:spcPts val="210"/>
                        </a:spcBef>
                      </a:pPr>
                      <a:r>
                        <a:rPr sz="600" spc="-40">
                          <a:latin typeface="Arial Black"/>
                          <a:cs typeface="Arial Black"/>
                        </a:rPr>
                        <a:t>≥</a:t>
                      </a:r>
                      <a:r>
                        <a:rPr sz="600" spc="-60">
                          <a:latin typeface="Arial Black"/>
                          <a:cs typeface="Arial Black"/>
                        </a:rPr>
                        <a:t> </a:t>
                      </a:r>
                      <a:r>
                        <a:rPr sz="600" spc="-45">
                          <a:latin typeface="Arial Black"/>
                          <a:cs typeface="Arial Black"/>
                        </a:rPr>
                        <a:t>10,000</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4445" algn="ctr">
                        <a:lnSpc>
                          <a:spcPct val="100000"/>
                        </a:lnSpc>
                        <a:spcBef>
                          <a:spcPts val="210"/>
                        </a:spcBef>
                      </a:pPr>
                      <a:r>
                        <a:rPr sz="600" spc="-40">
                          <a:latin typeface="Arial Black"/>
                          <a:cs typeface="Arial Black"/>
                        </a:rPr>
                        <a:t>≥</a:t>
                      </a:r>
                      <a:r>
                        <a:rPr sz="600" spc="-65">
                          <a:latin typeface="Arial Black"/>
                          <a:cs typeface="Arial Black"/>
                        </a:rPr>
                        <a:t> </a:t>
                      </a:r>
                      <a:r>
                        <a:rPr sz="600" spc="-45">
                          <a:latin typeface="Arial Black"/>
                          <a:cs typeface="Arial Black"/>
                        </a:rPr>
                        <a:t>10,000</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R="635"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R="21590"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63500">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37465"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6350">
                      <a:solidFill>
                        <a:srgbClr val="758B34"/>
                      </a:solidFill>
                      <a:prstDash val="solid"/>
                    </a:lnB>
                    <a:solidFill>
                      <a:srgbClr val="F3F6E8"/>
                    </a:solidFill>
                  </a:tcPr>
                </a:tc>
                <a:tc>
                  <a:txBody>
                    <a:bodyPr/>
                    <a:lstStyle/>
                    <a:p>
                      <a:pPr marL="35560" algn="ctr">
                        <a:lnSpc>
                          <a:spcPct val="100000"/>
                        </a:lnSpc>
                        <a:spcBef>
                          <a:spcPts val="210"/>
                        </a:spcBef>
                      </a:pPr>
                      <a:r>
                        <a:rPr sz="600" spc="-40">
                          <a:latin typeface="Arial Black"/>
                          <a:cs typeface="Arial Black"/>
                        </a:rPr>
                        <a:t>≥ </a:t>
                      </a:r>
                      <a:r>
                        <a:rPr sz="600" spc="-45">
                          <a:latin typeface="Arial Black"/>
                          <a:cs typeface="Arial Black"/>
                        </a:rPr>
                        <a:t>40,000 </a:t>
                      </a:r>
                      <a:r>
                        <a:rPr sz="600" spc="-40">
                          <a:latin typeface="Arial Black"/>
                          <a:cs typeface="Arial Black"/>
                        </a:rPr>
                        <a:t>≥ </a:t>
                      </a:r>
                      <a:r>
                        <a:rPr sz="600" spc="-45">
                          <a:latin typeface="Arial Black"/>
                          <a:cs typeface="Arial Black"/>
                        </a:rPr>
                        <a:t>40,000 </a:t>
                      </a:r>
                      <a:r>
                        <a:rPr sz="600" spc="-40">
                          <a:latin typeface="Arial Black"/>
                          <a:cs typeface="Arial Black"/>
                        </a:rPr>
                        <a:t>≥ </a:t>
                      </a:r>
                      <a:r>
                        <a:rPr sz="600" spc="-45">
                          <a:latin typeface="Arial Black"/>
                          <a:cs typeface="Arial Black"/>
                        </a:rPr>
                        <a:t>20,000 </a:t>
                      </a:r>
                      <a:r>
                        <a:rPr sz="600" spc="-40">
                          <a:latin typeface="Arial Black"/>
                          <a:cs typeface="Arial Black"/>
                        </a:rPr>
                        <a:t>≥ </a:t>
                      </a:r>
                      <a:r>
                        <a:rPr sz="600" spc="-45">
                          <a:latin typeface="Arial Black"/>
                          <a:cs typeface="Arial Black"/>
                        </a:rPr>
                        <a:t>10,000 </a:t>
                      </a:r>
                      <a:r>
                        <a:rPr sz="600" spc="-40">
                          <a:latin typeface="Arial Black"/>
                          <a:cs typeface="Arial Black"/>
                        </a:rPr>
                        <a:t>≥ </a:t>
                      </a:r>
                      <a:r>
                        <a:rPr sz="600" spc="-45">
                          <a:latin typeface="Arial Black"/>
                          <a:cs typeface="Arial Black"/>
                        </a:rPr>
                        <a:t>10,000 </a:t>
                      </a:r>
                      <a:r>
                        <a:rPr sz="600" spc="-40">
                          <a:latin typeface="Arial Black"/>
                          <a:cs typeface="Arial Black"/>
                        </a:rPr>
                        <a:t>≥ </a:t>
                      </a:r>
                      <a:r>
                        <a:rPr sz="600" spc="-45">
                          <a:latin typeface="Arial Black"/>
                          <a:cs typeface="Arial Black"/>
                        </a:rPr>
                        <a:t>10,000 </a:t>
                      </a:r>
                      <a:r>
                        <a:rPr sz="600" spc="-40">
                          <a:latin typeface="Arial Black"/>
                          <a:cs typeface="Arial Black"/>
                        </a:rPr>
                        <a:t>≥</a:t>
                      </a:r>
                      <a:r>
                        <a:rPr sz="600" spc="-45">
                          <a:latin typeface="Arial Black"/>
                          <a:cs typeface="Arial Black"/>
                        </a:rPr>
                        <a:t> 10,000</a:t>
                      </a:r>
                      <a:endParaRPr sz="600">
                        <a:latin typeface="Arial Black"/>
                        <a:cs typeface="Arial Black"/>
                      </a:endParaRPr>
                    </a:p>
                  </a:txBody>
                  <a:tcPr marL="0" marR="0" marT="33338"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extLst>
                  <a:ext uri="{0D108BD9-81ED-4DB2-BD59-A6C34878D82A}">
                    <a16:rowId xmlns:a16="http://schemas.microsoft.com/office/drawing/2014/main" val="10002"/>
                  </a:ext>
                </a:extLst>
              </a:tr>
              <a:tr h="162781">
                <a:tc>
                  <a:txBody>
                    <a:bodyPr/>
                    <a:lstStyle/>
                    <a:p>
                      <a:pPr marL="1270" algn="ctr">
                        <a:lnSpc>
                          <a:spcPct val="100000"/>
                        </a:lnSpc>
                        <a:spcBef>
                          <a:spcPts val="210"/>
                        </a:spcBef>
                      </a:pPr>
                      <a:r>
                        <a:rPr sz="600" spc="-40">
                          <a:latin typeface="Arial Black"/>
                          <a:cs typeface="Arial Black"/>
                        </a:rPr>
                        <a:t>≥ </a:t>
                      </a:r>
                      <a:r>
                        <a:rPr sz="600" spc="-55">
                          <a:latin typeface="Arial Black"/>
                          <a:cs typeface="Arial Black"/>
                        </a:rPr>
                        <a:t>20% </a:t>
                      </a:r>
                      <a:r>
                        <a:rPr sz="600" spc="-40">
                          <a:latin typeface="Arial Black"/>
                          <a:cs typeface="Arial Black"/>
                        </a:rPr>
                        <a:t>and &lt;</a:t>
                      </a:r>
                      <a:r>
                        <a:rPr sz="600" spc="20">
                          <a:latin typeface="Arial Black"/>
                          <a:cs typeface="Arial Black"/>
                        </a:rPr>
                        <a:t> </a:t>
                      </a:r>
                      <a:r>
                        <a:rPr sz="600" spc="-55">
                          <a:latin typeface="Arial Black"/>
                          <a:cs typeface="Arial Black"/>
                        </a:rPr>
                        <a:t>30%</a:t>
                      </a:r>
                      <a:endParaRPr sz="600">
                        <a:latin typeface="Arial Black"/>
                        <a:cs typeface="Arial Black"/>
                      </a:endParaRPr>
                    </a:p>
                  </a:txBody>
                  <a:tcPr marL="0" marR="0" marT="33338" marB="0">
                    <a:lnL w="9525">
                      <a:solidFill>
                        <a:srgbClr val="758B34"/>
                      </a:solidFill>
                      <a:prstDash val="solid"/>
                    </a:lnL>
                    <a:lnT w="6350">
                      <a:solidFill>
                        <a:srgbClr val="758B34"/>
                      </a:solidFill>
                      <a:prstDash val="solid"/>
                    </a:lnT>
                    <a:lnB w="9525">
                      <a:solidFill>
                        <a:srgbClr val="758B34"/>
                      </a:solidFill>
                      <a:prstDash val="solid"/>
                    </a:lnB>
                    <a:solidFill>
                      <a:srgbClr val="FFFFFF"/>
                    </a:solidFill>
                  </a:tcPr>
                </a:tc>
                <a:tc>
                  <a:txBody>
                    <a:bodyPr/>
                    <a:lstStyle/>
                    <a:p>
                      <a:pPr marL="4445" algn="ctr">
                        <a:lnSpc>
                          <a:spcPct val="100000"/>
                        </a:lnSpc>
                        <a:spcBef>
                          <a:spcPts val="210"/>
                        </a:spcBef>
                      </a:pPr>
                      <a:r>
                        <a:rPr sz="600" spc="-40">
                          <a:latin typeface="Arial Black"/>
                          <a:cs typeface="Arial Black"/>
                        </a:rPr>
                        <a:t>≥</a:t>
                      </a:r>
                      <a:r>
                        <a:rPr sz="600" spc="-50">
                          <a:latin typeface="Arial Black"/>
                          <a:cs typeface="Arial Black"/>
                        </a:rPr>
                        <a:t> </a:t>
                      </a:r>
                      <a:r>
                        <a:rPr sz="600" spc="-45">
                          <a:latin typeface="Arial Black"/>
                          <a:cs typeface="Arial Black"/>
                        </a:rPr>
                        <a:t>2,000</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6350" algn="ctr">
                        <a:lnSpc>
                          <a:spcPct val="100000"/>
                        </a:lnSpc>
                        <a:spcBef>
                          <a:spcPts val="210"/>
                        </a:spcBef>
                      </a:pPr>
                      <a:r>
                        <a:rPr sz="600" spc="-40">
                          <a:latin typeface="Arial Black"/>
                          <a:cs typeface="Arial Black"/>
                        </a:rPr>
                        <a:t>≥</a:t>
                      </a:r>
                      <a:r>
                        <a:rPr sz="600" spc="-55">
                          <a:latin typeface="Arial Black"/>
                          <a:cs typeface="Arial Black"/>
                        </a:rPr>
                        <a:t> </a:t>
                      </a:r>
                      <a:r>
                        <a:rPr sz="600" spc="-45">
                          <a:latin typeface="Arial Black"/>
                          <a:cs typeface="Arial Black"/>
                        </a:rPr>
                        <a:t>5,000</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R="635" algn="ctr">
                        <a:lnSpc>
                          <a:spcPct val="100000"/>
                        </a:lnSpc>
                        <a:spcBef>
                          <a:spcPts val="210"/>
                        </a:spcBef>
                      </a:pPr>
                      <a:r>
                        <a:rPr sz="600" spc="-40">
                          <a:latin typeface="Arial Black"/>
                          <a:cs typeface="Arial Black"/>
                        </a:rPr>
                        <a:t>≥</a:t>
                      </a:r>
                      <a:r>
                        <a:rPr sz="600" spc="-65">
                          <a:latin typeface="Arial Black"/>
                          <a:cs typeface="Arial Black"/>
                        </a:rPr>
                        <a:t> </a:t>
                      </a:r>
                      <a:r>
                        <a:rPr sz="600" spc="-45">
                          <a:latin typeface="Arial Black"/>
                          <a:cs typeface="Arial Black"/>
                        </a:rPr>
                        <a:t>13,000</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40">
                          <a:latin typeface="Arial Black"/>
                          <a:cs typeface="Arial Black"/>
                        </a:rPr>
                        <a:t>≥</a:t>
                      </a:r>
                      <a:r>
                        <a:rPr sz="600" spc="-60">
                          <a:latin typeface="Arial Black"/>
                          <a:cs typeface="Arial Black"/>
                        </a:rPr>
                        <a:t> </a:t>
                      </a:r>
                      <a:r>
                        <a:rPr sz="600" spc="-45">
                          <a:latin typeface="Arial Black"/>
                          <a:cs typeface="Arial Black"/>
                        </a:rPr>
                        <a:t>9,000</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R="20320" algn="ctr">
                        <a:lnSpc>
                          <a:spcPct val="100000"/>
                        </a:lnSpc>
                        <a:spcBef>
                          <a:spcPts val="210"/>
                        </a:spcBef>
                      </a:pPr>
                      <a:r>
                        <a:rPr sz="600" spc="-40">
                          <a:latin typeface="Arial Black"/>
                          <a:cs typeface="Arial Black"/>
                        </a:rPr>
                        <a:t>≥</a:t>
                      </a:r>
                      <a:r>
                        <a:rPr sz="600" spc="-55">
                          <a:latin typeface="Arial Black"/>
                          <a:cs typeface="Arial Black"/>
                        </a:rPr>
                        <a:t> </a:t>
                      </a:r>
                      <a:r>
                        <a:rPr sz="600" spc="-45">
                          <a:latin typeface="Arial Black"/>
                          <a:cs typeface="Arial Black"/>
                        </a:rPr>
                        <a:t>9,000</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63500">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37465" algn="ctr">
                        <a:lnSpc>
                          <a:spcPct val="100000"/>
                        </a:lnSpc>
                        <a:spcBef>
                          <a:spcPts val="210"/>
                        </a:spcBef>
                      </a:pPr>
                      <a:r>
                        <a:rPr sz="600" spc="-55">
                          <a:latin typeface="Arial Black"/>
                          <a:cs typeface="Arial Black"/>
                        </a:rPr>
                        <a:t>NR</a:t>
                      </a:r>
                      <a:endParaRPr sz="600">
                        <a:latin typeface="Arial Black"/>
                        <a:cs typeface="Arial Black"/>
                      </a:endParaRPr>
                    </a:p>
                  </a:txBody>
                  <a:tcPr marL="0" marR="0" marT="33338" marB="0">
                    <a:lnT w="6350">
                      <a:solidFill>
                        <a:srgbClr val="758B34"/>
                      </a:solidFill>
                      <a:prstDash val="solid"/>
                    </a:lnT>
                    <a:lnB w="9525">
                      <a:solidFill>
                        <a:srgbClr val="758B34"/>
                      </a:solidFill>
                      <a:prstDash val="solid"/>
                    </a:lnB>
                    <a:solidFill>
                      <a:srgbClr val="FFFFFF"/>
                    </a:solidFill>
                  </a:tcPr>
                </a:tc>
                <a:tc>
                  <a:txBody>
                    <a:bodyPr/>
                    <a:lstStyle/>
                    <a:p>
                      <a:pPr marL="19685" algn="ctr">
                        <a:lnSpc>
                          <a:spcPct val="100000"/>
                        </a:lnSpc>
                        <a:spcBef>
                          <a:spcPts val="210"/>
                        </a:spcBef>
                      </a:pPr>
                      <a:r>
                        <a:rPr sz="600" spc="-40">
                          <a:latin typeface="Arial Black"/>
                          <a:cs typeface="Arial Black"/>
                        </a:rPr>
                        <a:t>≥</a:t>
                      </a:r>
                      <a:r>
                        <a:rPr sz="600" spc="-25">
                          <a:latin typeface="Arial Black"/>
                          <a:cs typeface="Arial Black"/>
                        </a:rPr>
                        <a:t> </a:t>
                      </a:r>
                      <a:r>
                        <a:rPr sz="600" spc="-45">
                          <a:latin typeface="Arial Black"/>
                          <a:cs typeface="Arial Black"/>
                        </a:rPr>
                        <a:t>15,000</a:t>
                      </a:r>
                      <a:r>
                        <a:rPr sz="600" spc="35">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15,000</a:t>
                      </a:r>
                      <a:r>
                        <a:rPr sz="600" spc="-30">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5,000</a:t>
                      </a:r>
                      <a:r>
                        <a:rPr sz="600" spc="-15">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5,000</a:t>
                      </a:r>
                      <a:r>
                        <a:rPr sz="600" spc="-15">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5,000</a:t>
                      </a:r>
                      <a:r>
                        <a:rPr sz="600" spc="-15">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5,000</a:t>
                      </a:r>
                      <a:r>
                        <a:rPr sz="600" spc="-15">
                          <a:latin typeface="Arial Black"/>
                          <a:cs typeface="Arial Black"/>
                        </a:rPr>
                        <a:t> </a:t>
                      </a:r>
                      <a:r>
                        <a:rPr sz="600" spc="-40">
                          <a:latin typeface="Arial Black"/>
                          <a:cs typeface="Arial Black"/>
                        </a:rPr>
                        <a:t>≥</a:t>
                      </a:r>
                      <a:r>
                        <a:rPr sz="600" spc="-25">
                          <a:latin typeface="Arial Black"/>
                          <a:cs typeface="Arial Black"/>
                        </a:rPr>
                        <a:t> </a:t>
                      </a:r>
                      <a:r>
                        <a:rPr sz="600" spc="-45">
                          <a:latin typeface="Arial Black"/>
                          <a:cs typeface="Arial Black"/>
                        </a:rPr>
                        <a:t>5,000</a:t>
                      </a:r>
                      <a:endParaRPr sz="600">
                        <a:latin typeface="Arial Black"/>
                        <a:cs typeface="Arial Black"/>
                      </a:endParaRPr>
                    </a:p>
                  </a:txBody>
                  <a:tcPr marL="0" marR="0" marT="33338" marB="0">
                    <a:lnR w="9525">
                      <a:solidFill>
                        <a:srgbClr val="758B34"/>
                      </a:solidFill>
                      <a:prstDash val="solid"/>
                    </a:lnR>
                    <a:lnT w="6350">
                      <a:solidFill>
                        <a:srgbClr val="758B34"/>
                      </a:solidFill>
                      <a:prstDash val="solid"/>
                    </a:lnT>
                    <a:lnB w="9525">
                      <a:solidFill>
                        <a:srgbClr val="758B34"/>
                      </a:solidFill>
                      <a:prstDash val="solid"/>
                    </a:lnB>
                    <a:solidFill>
                      <a:srgbClr val="FFFFFF"/>
                    </a:solidFill>
                  </a:tcPr>
                </a:tc>
                <a:extLst>
                  <a:ext uri="{0D108BD9-81ED-4DB2-BD59-A6C34878D82A}">
                    <a16:rowId xmlns:a16="http://schemas.microsoft.com/office/drawing/2014/main" val="10003"/>
                  </a:ext>
                </a:extLst>
              </a:tr>
            </a:tbl>
          </a:graphicData>
        </a:graphic>
      </p:graphicFrame>
      <p:sp>
        <p:nvSpPr>
          <p:cNvPr id="31" name="object 18">
            <a:extLst>
              <a:ext uri="{FF2B5EF4-FFF2-40B4-BE49-F238E27FC236}">
                <a16:creationId xmlns:a16="http://schemas.microsoft.com/office/drawing/2014/main" id="{66638A69-74E4-45D4-AD06-8E266B54CE41}"/>
              </a:ext>
            </a:extLst>
          </p:cNvPr>
          <p:cNvSpPr txBox="1"/>
          <p:nvPr/>
        </p:nvSpPr>
        <p:spPr>
          <a:xfrm>
            <a:off x="859399" y="3796884"/>
            <a:ext cx="4621530" cy="339034"/>
          </a:xfrm>
          <a:prstGeom prst="rect">
            <a:avLst/>
          </a:prstGeom>
        </p:spPr>
        <p:txBody>
          <a:bodyPr vert="horz" wrap="square" lIns="0" tIns="14604" rIns="0" bIns="0" rtlCol="0">
            <a:spAutoFit/>
          </a:bodyPr>
          <a:lstStyle/>
          <a:p>
            <a:pPr marL="75565">
              <a:lnSpc>
                <a:spcPts val="1035"/>
              </a:lnSpc>
              <a:spcBef>
                <a:spcPts val="650"/>
              </a:spcBef>
            </a:pPr>
            <a:r>
              <a:rPr lang="en-US" sz="900" b="1" spc="-15" dirty="0">
                <a:solidFill>
                  <a:schemeClr val="accent1"/>
                </a:solidFill>
                <a:latin typeface="Arial"/>
                <a:cs typeface="Arial"/>
              </a:rPr>
              <a:t>Excerpt </a:t>
            </a:r>
            <a:r>
              <a:rPr lang="en-US" sz="900" b="1" spc="10" dirty="0">
                <a:solidFill>
                  <a:schemeClr val="accent1"/>
                </a:solidFill>
                <a:latin typeface="Arial"/>
                <a:cs typeface="Arial"/>
              </a:rPr>
              <a:t>of </a:t>
            </a:r>
            <a:r>
              <a:rPr lang="en-US" sz="900" b="1" dirty="0">
                <a:solidFill>
                  <a:schemeClr val="accent1"/>
                </a:solidFill>
                <a:latin typeface="Arial"/>
                <a:cs typeface="Arial"/>
              </a:rPr>
              <a:t>Table </a:t>
            </a:r>
            <a:r>
              <a:rPr lang="en-US" sz="900" b="1" spc="-30" dirty="0">
                <a:solidFill>
                  <a:schemeClr val="accent1"/>
                </a:solidFill>
                <a:latin typeface="Arial"/>
                <a:cs typeface="Arial"/>
              </a:rPr>
              <a:t>140.4-J: </a:t>
            </a:r>
            <a:r>
              <a:rPr lang="en-US" sz="900" spc="-30" dirty="0">
                <a:solidFill>
                  <a:schemeClr val="accent1"/>
                </a:solidFill>
                <a:latin typeface="Arial"/>
                <a:cs typeface="Arial"/>
              </a:rPr>
              <a:t>Energy </a:t>
            </a:r>
            <a:r>
              <a:rPr lang="en-US" sz="900" spc="-35" dirty="0">
                <a:solidFill>
                  <a:schemeClr val="accent1"/>
                </a:solidFill>
                <a:latin typeface="Arial"/>
                <a:cs typeface="Arial"/>
              </a:rPr>
              <a:t>Recovery </a:t>
            </a:r>
            <a:r>
              <a:rPr lang="en-US" sz="900" spc="-10" dirty="0">
                <a:solidFill>
                  <a:schemeClr val="accent1"/>
                </a:solidFill>
                <a:latin typeface="Arial"/>
                <a:cs typeface="Arial"/>
              </a:rPr>
              <a:t>Requirements </a:t>
            </a:r>
            <a:r>
              <a:rPr lang="en-US" sz="900" dirty="0">
                <a:solidFill>
                  <a:schemeClr val="accent1"/>
                </a:solidFill>
                <a:latin typeface="Arial"/>
                <a:cs typeface="Arial"/>
              </a:rPr>
              <a:t>by </a:t>
            </a:r>
            <a:r>
              <a:rPr lang="en-US" sz="900" spc="-5" dirty="0">
                <a:solidFill>
                  <a:schemeClr val="accent1"/>
                </a:solidFill>
                <a:latin typeface="Arial"/>
                <a:cs typeface="Arial"/>
              </a:rPr>
              <a:t>Climate </a:t>
            </a:r>
            <a:r>
              <a:rPr lang="en-US" sz="900" spc="-20" dirty="0">
                <a:solidFill>
                  <a:schemeClr val="accent1"/>
                </a:solidFill>
                <a:latin typeface="Arial"/>
                <a:cs typeface="Arial"/>
              </a:rPr>
              <a:t>Zone</a:t>
            </a:r>
            <a:r>
              <a:rPr lang="en-US" sz="900" spc="-190" dirty="0">
                <a:solidFill>
                  <a:schemeClr val="accent1"/>
                </a:solidFill>
                <a:latin typeface="Arial"/>
                <a:cs typeface="Arial"/>
              </a:rPr>
              <a:t> </a:t>
            </a:r>
            <a:r>
              <a:rPr lang="en-US" sz="900" spc="20" dirty="0">
                <a:solidFill>
                  <a:schemeClr val="accent1"/>
                </a:solidFill>
                <a:latin typeface="Arial"/>
                <a:cs typeface="Arial"/>
              </a:rPr>
              <a:t>and</a:t>
            </a:r>
            <a:endParaRPr lang="en-US" sz="900" dirty="0">
              <a:solidFill>
                <a:schemeClr val="accent1"/>
              </a:solidFill>
              <a:latin typeface="Arial"/>
              <a:cs typeface="Arial"/>
            </a:endParaRPr>
          </a:p>
          <a:p>
            <a:pPr marL="1388745">
              <a:lnSpc>
                <a:spcPts val="1035"/>
              </a:lnSpc>
            </a:pPr>
            <a:r>
              <a:rPr lang="en-US" sz="900" spc="-15" dirty="0">
                <a:solidFill>
                  <a:schemeClr val="accent1"/>
                </a:solidFill>
                <a:latin typeface="Arial"/>
                <a:cs typeface="Arial"/>
              </a:rPr>
              <a:t>Percent</a:t>
            </a:r>
            <a:r>
              <a:rPr lang="en-US" sz="900" spc="-30" dirty="0">
                <a:solidFill>
                  <a:schemeClr val="accent1"/>
                </a:solidFill>
                <a:latin typeface="Arial"/>
                <a:cs typeface="Arial"/>
              </a:rPr>
              <a:t> </a:t>
            </a:r>
            <a:r>
              <a:rPr lang="en-US" sz="900" spc="20" dirty="0">
                <a:solidFill>
                  <a:schemeClr val="accent1"/>
                </a:solidFill>
                <a:latin typeface="Arial"/>
                <a:cs typeface="Arial"/>
              </a:rPr>
              <a:t>Outdoor</a:t>
            </a:r>
            <a:r>
              <a:rPr lang="en-US" sz="900" spc="-55" dirty="0">
                <a:solidFill>
                  <a:schemeClr val="accent1"/>
                </a:solidFill>
                <a:latin typeface="Arial"/>
                <a:cs typeface="Arial"/>
              </a:rPr>
              <a:t> </a:t>
            </a:r>
            <a:r>
              <a:rPr lang="en-US" sz="900" spc="-5" dirty="0">
                <a:solidFill>
                  <a:schemeClr val="accent1"/>
                </a:solidFill>
                <a:latin typeface="Arial"/>
                <a:cs typeface="Arial"/>
              </a:rPr>
              <a:t>Air</a:t>
            </a:r>
            <a:r>
              <a:rPr lang="en-US" sz="900" spc="-10" dirty="0">
                <a:solidFill>
                  <a:schemeClr val="accent1"/>
                </a:solidFill>
                <a:latin typeface="Arial"/>
                <a:cs typeface="Arial"/>
              </a:rPr>
              <a:t> </a:t>
            </a:r>
            <a:r>
              <a:rPr lang="en-US" sz="900" spc="30" dirty="0">
                <a:solidFill>
                  <a:schemeClr val="accent1"/>
                </a:solidFill>
                <a:latin typeface="Arial"/>
                <a:cs typeface="Arial"/>
              </a:rPr>
              <a:t>at</a:t>
            </a:r>
            <a:r>
              <a:rPr lang="en-US" sz="900" spc="-15" dirty="0">
                <a:solidFill>
                  <a:schemeClr val="accent1"/>
                </a:solidFill>
                <a:latin typeface="Arial"/>
                <a:cs typeface="Arial"/>
              </a:rPr>
              <a:t> </a:t>
            </a:r>
            <a:r>
              <a:rPr lang="en-US" sz="900" spc="-5" dirty="0">
                <a:solidFill>
                  <a:schemeClr val="accent1"/>
                </a:solidFill>
                <a:latin typeface="Arial"/>
                <a:cs typeface="Arial"/>
              </a:rPr>
              <a:t>Full</a:t>
            </a:r>
            <a:r>
              <a:rPr lang="en-US" sz="900" spc="-30" dirty="0">
                <a:solidFill>
                  <a:schemeClr val="accent1"/>
                </a:solidFill>
                <a:latin typeface="Arial"/>
                <a:cs typeface="Arial"/>
              </a:rPr>
              <a:t> </a:t>
            </a:r>
            <a:r>
              <a:rPr lang="en-US" sz="900" spc="-25" dirty="0">
                <a:solidFill>
                  <a:schemeClr val="accent1"/>
                </a:solidFill>
                <a:latin typeface="Arial"/>
                <a:cs typeface="Arial"/>
              </a:rPr>
              <a:t>Design</a:t>
            </a:r>
            <a:r>
              <a:rPr lang="en-US" sz="900" spc="-45" dirty="0">
                <a:solidFill>
                  <a:schemeClr val="accent1"/>
                </a:solidFill>
                <a:latin typeface="Arial"/>
                <a:cs typeface="Arial"/>
              </a:rPr>
              <a:t> </a:t>
            </a:r>
            <a:r>
              <a:rPr lang="en-US" sz="900" spc="10" dirty="0">
                <a:solidFill>
                  <a:schemeClr val="accent1"/>
                </a:solidFill>
                <a:latin typeface="Arial"/>
                <a:cs typeface="Arial"/>
              </a:rPr>
              <a:t>Airflow</a:t>
            </a:r>
            <a:r>
              <a:rPr lang="en-US" sz="900" spc="-25" dirty="0">
                <a:solidFill>
                  <a:schemeClr val="accent1"/>
                </a:solidFill>
                <a:latin typeface="Arial"/>
                <a:cs typeface="Arial"/>
              </a:rPr>
              <a:t> </a:t>
            </a:r>
            <a:r>
              <a:rPr lang="en-US" sz="900" spc="-35" dirty="0">
                <a:solidFill>
                  <a:schemeClr val="accent1"/>
                </a:solidFill>
                <a:latin typeface="Arial"/>
                <a:cs typeface="Arial"/>
              </a:rPr>
              <a:t>(&lt;</a:t>
            </a:r>
            <a:r>
              <a:rPr lang="en-US" sz="900" spc="-15" dirty="0">
                <a:solidFill>
                  <a:schemeClr val="accent1"/>
                </a:solidFill>
                <a:latin typeface="Arial"/>
                <a:cs typeface="Arial"/>
              </a:rPr>
              <a:t> </a:t>
            </a:r>
            <a:r>
              <a:rPr lang="en-US" sz="900" spc="-5" dirty="0">
                <a:solidFill>
                  <a:schemeClr val="accent1"/>
                </a:solidFill>
                <a:latin typeface="Arial"/>
                <a:cs typeface="Arial"/>
              </a:rPr>
              <a:t>8,000</a:t>
            </a:r>
            <a:r>
              <a:rPr lang="en-US" sz="900" spc="-20" dirty="0">
                <a:solidFill>
                  <a:schemeClr val="accent1"/>
                </a:solidFill>
                <a:latin typeface="Arial"/>
                <a:cs typeface="Arial"/>
              </a:rPr>
              <a:t> </a:t>
            </a:r>
            <a:r>
              <a:rPr lang="en-US" sz="900" dirty="0">
                <a:solidFill>
                  <a:schemeClr val="accent1"/>
                </a:solidFill>
                <a:latin typeface="Arial"/>
                <a:cs typeface="Arial"/>
              </a:rPr>
              <a:t>Hours</a:t>
            </a:r>
            <a:r>
              <a:rPr lang="en-US" sz="900" spc="-25" dirty="0">
                <a:solidFill>
                  <a:schemeClr val="accent1"/>
                </a:solidFill>
                <a:latin typeface="Arial"/>
                <a:cs typeface="Arial"/>
              </a:rPr>
              <a:t> </a:t>
            </a:r>
            <a:r>
              <a:rPr lang="en-US" sz="900" spc="70" dirty="0">
                <a:solidFill>
                  <a:schemeClr val="accent1"/>
                </a:solidFill>
                <a:latin typeface="Arial"/>
                <a:cs typeface="Arial"/>
              </a:rPr>
              <a:t>/</a:t>
            </a:r>
            <a:r>
              <a:rPr lang="en-US" sz="900" spc="-15" dirty="0">
                <a:solidFill>
                  <a:schemeClr val="accent1"/>
                </a:solidFill>
                <a:latin typeface="Arial"/>
                <a:cs typeface="Arial"/>
              </a:rPr>
              <a:t> </a:t>
            </a:r>
            <a:r>
              <a:rPr lang="en-US" sz="900" spc="-30" dirty="0">
                <a:solidFill>
                  <a:schemeClr val="accent1"/>
                </a:solidFill>
                <a:latin typeface="Arial"/>
                <a:cs typeface="Arial"/>
              </a:rPr>
              <a:t>Year)</a:t>
            </a:r>
            <a:endParaRPr lang="en-US" sz="900" dirty="0">
              <a:solidFill>
                <a:schemeClr val="accent1"/>
              </a:solidFill>
              <a:latin typeface="Arial"/>
              <a:cs typeface="Arial"/>
            </a:endParaRPr>
          </a:p>
        </p:txBody>
      </p:sp>
      <p:sp>
        <p:nvSpPr>
          <p:cNvPr id="32" name="Content Placeholder 4">
            <a:extLst>
              <a:ext uri="{FF2B5EF4-FFF2-40B4-BE49-F238E27FC236}">
                <a16:creationId xmlns:a16="http://schemas.microsoft.com/office/drawing/2014/main" id="{754AF6DE-40C4-40A9-9B59-3E61E4C311B9}"/>
              </a:ext>
            </a:extLst>
          </p:cNvPr>
          <p:cNvSpPr txBox="1">
            <a:spLocks/>
          </p:cNvSpPr>
          <p:nvPr/>
        </p:nvSpPr>
        <p:spPr>
          <a:xfrm>
            <a:off x="6322251" y="1410098"/>
            <a:ext cx="5437949" cy="497526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defRPr/>
            </a:pPr>
            <a:r>
              <a:rPr lang="en-US" sz="24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Prescriptive Design Criteria</a:t>
            </a:r>
          </a:p>
          <a:p>
            <a:pPr>
              <a:lnSpc>
                <a:spcPct val="120000"/>
              </a:lnSpc>
              <a:defRPr/>
            </a:pPr>
            <a:r>
              <a:rPr lang="en-US" sz="20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Either:</a:t>
            </a:r>
          </a:p>
          <a:p>
            <a:pPr lvl="1">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Sensible energy recovery ratio of at least 60% OR</a:t>
            </a:r>
          </a:p>
          <a:p>
            <a:pPr lvl="1">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Enthalpy recovery ratio of at least 50% for  both heating and cooling design conditions,  and be rated in accordance with AHRI 1060</a:t>
            </a:r>
          </a:p>
          <a:p>
            <a:pPr>
              <a:lnSpc>
                <a:spcPct val="120000"/>
              </a:lnSpc>
              <a:defRPr/>
            </a:pPr>
            <a:r>
              <a:rPr lang="en-US" sz="20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Energy recovery bypass or control to:</a:t>
            </a:r>
          </a:p>
          <a:p>
            <a:pPr lvl="1">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Disable energy recovery AND</a:t>
            </a:r>
          </a:p>
          <a:p>
            <a:pPr lvl="1">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Directly economize with ventilation air based  on outdoor air temperature limits specified  in Table 140.4-G</a:t>
            </a:r>
          </a:p>
          <a:p>
            <a:pPr>
              <a:lnSpc>
                <a:spcPct val="120000"/>
              </a:lnSpc>
              <a:defRPr/>
            </a:pPr>
            <a:r>
              <a:rPr lang="en-US" sz="20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For energy recovery systems where the transfer of  energy cannot be stopped:</a:t>
            </a:r>
          </a:p>
          <a:p>
            <a:pPr lvl="1">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Bypass shall prevent the total airflow rate of  either outdoor air or exhaust air through the  energy recovery exchanger from exceeding  10% of the full design airflow rate</a:t>
            </a:r>
          </a:p>
          <a:p>
            <a:pPr lvl="1">
              <a:lnSpc>
                <a:spcPct val="120000"/>
              </a:lnSpc>
              <a:defRPr/>
            </a:pPr>
            <a:endParaRPr lang="en-US" sz="1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lvl="1">
              <a:lnSpc>
                <a:spcPct val="120000"/>
              </a:lnSpc>
              <a:defRPr/>
            </a:pPr>
            <a:endParaRPr lang="en-US" sz="14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endPar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D6D07111-3D21-4CFB-A724-E382A7F1F1FF}"/>
              </a:ext>
            </a:extLst>
          </p:cNvPr>
          <p:cNvSpPr txBox="1"/>
          <p:nvPr/>
        </p:nvSpPr>
        <p:spPr>
          <a:xfrm>
            <a:off x="334072" y="1088352"/>
            <a:ext cx="11667428" cy="369332"/>
          </a:xfrm>
          <a:prstGeom prst="rect">
            <a:avLst/>
          </a:prstGeom>
          <a:noFill/>
        </p:spPr>
        <p:txBody>
          <a:bodyPr wrap="square">
            <a:spAutoFit/>
          </a:bodyPr>
          <a:lstStyle/>
          <a:p>
            <a:r>
              <a:rPr lang="en-US" sz="1800" b="1" i="0" u="none" strike="noStrike" baseline="0" dirty="0">
                <a:solidFill>
                  <a:schemeClr val="tx2"/>
                </a:solidFill>
              </a:rPr>
              <a:t>SECTION 140.4 (q) – Prescriptive Requirements for </a:t>
            </a:r>
            <a:r>
              <a:rPr lang="en-US" b="1" dirty="0">
                <a:solidFill>
                  <a:schemeClr val="tx2"/>
                </a:solidFill>
              </a:rPr>
              <a:t>Exhaust Air Heat Recovery</a:t>
            </a:r>
            <a:endParaRPr lang="en-US" dirty="0">
              <a:solidFill>
                <a:schemeClr val="tx2"/>
              </a:solidFill>
            </a:endParaRPr>
          </a:p>
        </p:txBody>
      </p:sp>
    </p:spTree>
    <p:extLst>
      <p:ext uri="{BB962C8B-B14F-4D97-AF65-F5344CB8AC3E}">
        <p14:creationId xmlns:p14="http://schemas.microsoft.com/office/powerpoint/2010/main" val="52137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2022 Triennial Energy Code</a:t>
            </a:r>
            <a:br>
              <a:rPr lang="en-US" sz="5400" dirty="0"/>
            </a:br>
            <a:r>
              <a:rPr lang="en-US" sz="5400" dirty="0"/>
              <a:t>Update</a:t>
            </a:r>
          </a:p>
        </p:txBody>
      </p:sp>
      <p:sp>
        <p:nvSpPr>
          <p:cNvPr id="3" name="Subtitle 1"/>
          <p:cNvSpPr>
            <a:spLocks noGrp="1"/>
          </p:cNvSpPr>
          <p:nvPr>
            <p:ph type="body" idx="1"/>
          </p:nvPr>
        </p:nvSpPr>
        <p:spPr>
          <a:xfrm>
            <a:off x="831850" y="3592527"/>
            <a:ext cx="10515600" cy="674674"/>
          </a:xfrm>
        </p:spPr>
        <p:txBody>
          <a:bodyPr>
            <a:noAutofit/>
          </a:bodyPr>
          <a:lstStyle/>
          <a:p>
            <a:r>
              <a:rPr lang="en-US" sz="4400" dirty="0"/>
              <a:t>Nonresidential Requirements</a:t>
            </a:r>
          </a:p>
        </p:txBody>
      </p:sp>
      <p:sp>
        <p:nvSpPr>
          <p:cNvPr id="5" name="Content Placeholder 4"/>
          <p:cNvSpPr>
            <a:spLocks noGrp="1"/>
          </p:cNvSpPr>
          <p:nvPr>
            <p:ph sz="quarter" idx="13"/>
          </p:nvPr>
        </p:nvSpPr>
        <p:spPr>
          <a:xfrm>
            <a:off x="2363788" y="4813084"/>
            <a:ext cx="9084141" cy="1756157"/>
          </a:xfrm>
        </p:spPr>
        <p:txBody>
          <a:bodyPr/>
          <a:lstStyle/>
          <a:p>
            <a:pPr lvl="0"/>
            <a:r>
              <a:rPr lang="en-US" dirty="0"/>
              <a:t>Bach Tsan - Building Standards Branch– Efficiency Division</a:t>
            </a:r>
          </a:p>
          <a:p>
            <a:pPr lvl="0"/>
            <a:r>
              <a:rPr lang="en-US" dirty="0"/>
              <a:t>Jay Madden – Southern California Edison</a:t>
            </a:r>
          </a:p>
          <a:p>
            <a:pPr lvl="0"/>
            <a:r>
              <a:rPr lang="en-US" dirty="0"/>
              <a:t>ASHRAE Southern California Chapter</a:t>
            </a:r>
          </a:p>
          <a:p>
            <a:pPr lvl="0"/>
            <a:r>
              <a:rPr lang="en-US" dirty="0"/>
              <a:t>September 13, 2022</a:t>
            </a:r>
          </a:p>
        </p:txBody>
      </p:sp>
    </p:spTree>
    <p:extLst>
      <p:ext uri="{BB962C8B-B14F-4D97-AF65-F5344CB8AC3E}">
        <p14:creationId xmlns:p14="http://schemas.microsoft.com/office/powerpoint/2010/main" val="55077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0134954" cy="1120247"/>
          </a:xfrm>
        </p:spPr>
        <p:txBody>
          <a:bodyPr>
            <a:normAutofit fontScale="90000"/>
          </a:bodyPr>
          <a:lstStyle/>
          <a:p>
            <a:r>
              <a:rPr lang="en-US" sz="3600" b="1" dirty="0">
                <a:ea typeface="Tahoma" panose="020B0604030504040204" pitchFamily="34" charset="0"/>
                <a:cs typeface="Calibri" panose="020F0502020204030204" pitchFamily="34" charset="0"/>
              </a:rPr>
              <a:t>REQUIREMENTS FOR EXHAUST AIR HEAT RECOVERY</a:t>
            </a:r>
            <a:br>
              <a:rPr lang="en-US" b="1" dirty="0">
                <a:solidFill>
                  <a:srgbClr val="000000"/>
                </a:solidFill>
                <a:effectLst>
                  <a:outerShdw blurRad="38100" dist="38100" dir="2700000" algn="tl">
                    <a:srgbClr val="000000">
                      <a:alpha val="43137"/>
                    </a:srgbClr>
                  </a:outerShdw>
                </a:effectLst>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953009" y="1219193"/>
            <a:ext cx="4297171" cy="512826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defRPr/>
            </a:pPr>
            <a:r>
              <a:rPr lang="en-US" sz="4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Exceptions</a:t>
            </a:r>
          </a:p>
          <a:p>
            <a:pPr>
              <a:lnSpc>
                <a:spcPct val="120000"/>
              </a:lnSpc>
              <a:defRPr/>
            </a:pPr>
            <a:r>
              <a:rPr lang="en-US" sz="2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Systems meeting §140.9(c) Prescriptive  Requirements for Laboratory and Factory  Exhaust Systems</a:t>
            </a:r>
          </a:p>
          <a:p>
            <a:pPr>
              <a:lnSpc>
                <a:spcPct val="120000"/>
              </a:lnSpc>
              <a:defRPr/>
            </a:pPr>
            <a:r>
              <a:rPr lang="en-US" sz="2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Systems serving spaces that are not  cooled and that are heated to &lt; 60°F</a:t>
            </a:r>
          </a:p>
          <a:p>
            <a:pPr>
              <a:lnSpc>
                <a:spcPct val="120000"/>
              </a:lnSpc>
              <a:defRPr/>
            </a:pPr>
            <a:r>
              <a:rPr lang="en-US" sz="2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Systems expected to operate less than 20  hours per week</a:t>
            </a:r>
          </a:p>
          <a:p>
            <a:pPr>
              <a:lnSpc>
                <a:spcPct val="120000"/>
              </a:lnSpc>
              <a:defRPr/>
            </a:pPr>
            <a:r>
              <a:rPr lang="en-US" sz="2600" b="1" dirty="0">
                <a:solidFill>
                  <a:schemeClr val="tx2"/>
                </a:solidFill>
                <a:latin typeface="Arial" panose="020B0604020202020204" pitchFamily="34" charset="0"/>
                <a:ea typeface="Cambria" panose="02040503050406030204" pitchFamily="18" charset="0"/>
                <a:cs typeface="Calibri" panose="020F0502020204030204" pitchFamily="34" charset="0"/>
              </a:rPr>
              <a:t>Climate Zone 1:</a:t>
            </a:r>
          </a:p>
          <a:p>
            <a:pPr lvl="1">
              <a:lnSpc>
                <a:spcPct val="120000"/>
              </a:lnSpc>
              <a:defRPr/>
            </a:pPr>
            <a:r>
              <a:rPr lang="en-US" sz="2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Exempt from sensible recovery ratio  requirements at cooling design  conditions</a:t>
            </a:r>
          </a:p>
          <a:p>
            <a:pPr>
              <a:lnSpc>
                <a:spcPct val="120000"/>
              </a:lnSpc>
              <a:defRPr/>
            </a:pPr>
            <a:r>
              <a:rPr lang="en-US" sz="2600" b="1"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Climate Zone 15:</a:t>
            </a:r>
          </a:p>
          <a:p>
            <a:pPr lvl="1">
              <a:lnSpc>
                <a:spcPct val="120000"/>
              </a:lnSpc>
              <a:defRPr/>
            </a:pPr>
            <a:r>
              <a:rPr lang="en-US" sz="2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Exempt from sensible recovery ratio  requirements at heating design  conditions</a:t>
            </a:r>
          </a:p>
          <a:p>
            <a:pPr>
              <a:lnSpc>
                <a:spcPct val="120000"/>
              </a:lnSpc>
              <a:defRPr/>
            </a:pPr>
            <a:r>
              <a:rPr lang="en-US" sz="2600" b="1"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Climate Zone 16:</a:t>
            </a:r>
          </a:p>
          <a:p>
            <a:pPr lvl="1">
              <a:lnSpc>
                <a:spcPct val="120000"/>
              </a:lnSpc>
              <a:defRPr/>
            </a:pPr>
            <a:r>
              <a:rPr lang="en-US" sz="2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Exempt when &gt; 60% of the outdoor air heating energy is provided from site-recovered energy</a:t>
            </a:r>
          </a:p>
          <a:p>
            <a:pPr lvl="1">
              <a:lnSpc>
                <a:spcPct val="120000"/>
              </a:lnSpc>
              <a:defRPr/>
            </a:pPr>
            <a:endParaRPr lang="en-US" sz="1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lvl="1">
              <a:lnSpc>
                <a:spcPct val="120000"/>
              </a:lnSpc>
              <a:defRPr/>
            </a:pPr>
            <a:endParaRPr lang="en-US" sz="14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endPar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p:txBody>
      </p:sp>
      <p:sp>
        <p:nvSpPr>
          <p:cNvPr id="7" name="Content Placeholder 4">
            <a:extLst>
              <a:ext uri="{FF2B5EF4-FFF2-40B4-BE49-F238E27FC236}">
                <a16:creationId xmlns:a16="http://schemas.microsoft.com/office/drawing/2014/main" id="{E2252782-781D-4357-A68D-D27E924E5674}"/>
              </a:ext>
            </a:extLst>
          </p:cNvPr>
          <p:cNvSpPr txBox="1">
            <a:spLocks/>
          </p:cNvSpPr>
          <p:nvPr/>
        </p:nvSpPr>
        <p:spPr>
          <a:xfrm>
            <a:off x="6207000" y="1478280"/>
            <a:ext cx="4585180" cy="512826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Where the sum of the airflow rates  exhausted and relieved within 20 feet of  each other is &lt; 75% of the design outdoor  airflow rate, excluding exhaust air that is  either:</a:t>
            </a:r>
          </a:p>
          <a:p>
            <a:pPr lvl="1">
              <a:lnSpc>
                <a:spcPct val="120000"/>
              </a:lnSpc>
              <a:defRPr/>
            </a:pPr>
            <a:r>
              <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Used for another energy recovery  system OR</a:t>
            </a:r>
          </a:p>
          <a:p>
            <a:pPr lvl="1">
              <a:lnSpc>
                <a:spcPct val="120000"/>
              </a:lnSpc>
              <a:defRPr/>
            </a:pPr>
            <a:r>
              <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Not allowed by California Mechanical  Code (Title 24, Part 4) for use in  energy recovery systems with  leakage potential OR</a:t>
            </a:r>
          </a:p>
          <a:p>
            <a:pPr lvl="1">
              <a:lnSpc>
                <a:spcPct val="120000"/>
              </a:lnSpc>
              <a:defRPr/>
            </a:pPr>
            <a:r>
              <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Of Class 4 as specified in Energy Code §120.1(g)</a:t>
            </a:r>
          </a:p>
          <a:p>
            <a:pPr>
              <a:lnSpc>
                <a:spcPct val="120000"/>
              </a:lnSpc>
              <a:defRPr/>
            </a:pPr>
            <a:r>
              <a:rPr lang="en-US" sz="18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Economizer exception for air handlers less than 54kBTUh which utilizes a dedicated outdoor air system (DOAS) in accordance with 140.4(p)1B and 140.4(p)2, and include:</a:t>
            </a:r>
          </a:p>
          <a:p>
            <a:pPr lvl="1">
              <a:lnSpc>
                <a:spcPct val="120000"/>
              </a:lnSpc>
              <a:defRPr/>
            </a:pPr>
            <a:r>
              <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Exhaust Air Heat Recovery Ratio specified in 140.4(q)1 and bypass or controls to disable energy recovery in 140.4(q)2</a:t>
            </a:r>
          </a:p>
          <a:p>
            <a:pPr lvl="1">
              <a:lnSpc>
                <a:spcPct val="120000"/>
              </a:lnSpc>
              <a:defRPr/>
            </a:pPr>
            <a:r>
              <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rPr>
              <a:t>Provide at least minimum ventilation airflow specified in 120.1(c)3 and provide no less than 0.3cfm/ft2</a:t>
            </a:r>
          </a:p>
          <a:p>
            <a:pPr lvl="1">
              <a:lnSpc>
                <a:spcPct val="120000"/>
              </a:lnSpc>
              <a:defRPr/>
            </a:pPr>
            <a:endPar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lvl="1">
              <a:lnSpc>
                <a:spcPct val="120000"/>
              </a:lnSpc>
              <a:defRPr/>
            </a:pPr>
            <a:endParaRPr lang="en-US" sz="12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lvl="1">
              <a:lnSpc>
                <a:spcPct val="120000"/>
              </a:lnSpc>
              <a:defRPr/>
            </a:pPr>
            <a:endParaRPr lang="en-US" sz="14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a:p>
            <a:pPr>
              <a:lnSpc>
                <a:spcPct val="120000"/>
              </a:lnSpc>
              <a:defRPr/>
            </a:pPr>
            <a:endParaRPr lang="en-US" sz="1600" dirty="0">
              <a:solidFill>
                <a:srgbClr val="0F6FC6">
                  <a:lumMod val="50000"/>
                </a:srgbClr>
              </a:solidFill>
              <a:latin typeface="Arial" panose="020B060402020202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189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C0B4-E321-4F2F-AF15-CBE430F37399}"/>
              </a:ext>
            </a:extLst>
          </p:cNvPr>
          <p:cNvSpPr>
            <a:spLocks noGrp="1"/>
          </p:cNvSpPr>
          <p:nvPr>
            <p:ph type="title"/>
          </p:nvPr>
        </p:nvSpPr>
        <p:spPr>
          <a:xfrm>
            <a:off x="1399822" y="237067"/>
            <a:ext cx="9953978" cy="1038840"/>
          </a:xfrm>
        </p:spPr>
        <p:txBody>
          <a:bodyPr anchor="ctr">
            <a:normAutofit/>
          </a:bodyPr>
          <a:lstStyle/>
          <a:p>
            <a:r>
              <a:rPr lang="en-US" sz="3200" dirty="0"/>
              <a:t>Fan Power Budget</a:t>
            </a:r>
          </a:p>
        </p:txBody>
      </p:sp>
      <p:sp>
        <p:nvSpPr>
          <p:cNvPr id="3" name="Content Placeholder 2">
            <a:extLst>
              <a:ext uri="{FF2B5EF4-FFF2-40B4-BE49-F238E27FC236}">
                <a16:creationId xmlns:a16="http://schemas.microsoft.com/office/drawing/2014/main" id="{76AEC108-7061-48EA-9ECC-AE69577E4253}"/>
              </a:ext>
            </a:extLst>
          </p:cNvPr>
          <p:cNvSpPr>
            <a:spLocks noGrp="1"/>
          </p:cNvSpPr>
          <p:nvPr>
            <p:ph sz="half" idx="1"/>
          </p:nvPr>
        </p:nvSpPr>
        <p:spPr>
          <a:xfrm>
            <a:off x="838200" y="1825624"/>
            <a:ext cx="5257800" cy="4581481"/>
          </a:xfrm>
        </p:spPr>
        <p:txBody>
          <a:bodyPr>
            <a:normAutofit fontScale="70000" lnSpcReduction="20000"/>
          </a:bodyPr>
          <a:lstStyle/>
          <a:p>
            <a:r>
              <a:rPr lang="en-US" sz="2000" dirty="0"/>
              <a:t>Section 140.4 – HVAC</a:t>
            </a:r>
          </a:p>
          <a:p>
            <a:r>
              <a:rPr lang="en-US" sz="2000" dirty="0"/>
              <a:t>Replacing Fan Power Limits with Fan Power Budget</a:t>
            </a:r>
          </a:p>
          <a:p>
            <a:pPr lvl="1">
              <a:lnSpc>
                <a:spcPct val="120000"/>
              </a:lnSpc>
              <a:spcBef>
                <a:spcPts val="1000"/>
              </a:spcBef>
              <a:defRPr/>
            </a:pPr>
            <a:r>
              <a:rPr lang="en-US" sz="2000" dirty="0">
                <a:solidFill>
                  <a:srgbClr val="0F6FC6">
                    <a:lumMod val="50000"/>
                  </a:srgbClr>
                </a:solidFill>
                <a:ea typeface="Tahoma" panose="020B0604030504040204" pitchFamily="34" charset="0"/>
                <a:cs typeface="Calibri" panose="020F0502020204030204" pitchFamily="34" charset="0"/>
              </a:rPr>
              <a:t>Fan systems with at least one fan or fan array with fan electrical input power ≥ 1 kW</a:t>
            </a:r>
          </a:p>
          <a:p>
            <a:pPr lvl="1">
              <a:lnSpc>
                <a:spcPct val="120000"/>
              </a:lnSpc>
              <a:spcBef>
                <a:spcPts val="1000"/>
              </a:spcBef>
              <a:defRPr/>
            </a:pPr>
            <a:r>
              <a:rPr kumimoji="0" lang="en-US" sz="2000" i="0" u="none" strike="noStrike" kern="1200" cap="none" spc="0" normalizeH="0" baseline="0" noProof="0" dirty="0">
                <a:ln>
                  <a:noFill/>
                </a:ln>
                <a:solidFill>
                  <a:srgbClr val="0F6FC6">
                    <a:lumMod val="50000"/>
                  </a:srgbClr>
                </a:solidFill>
                <a:effectLst/>
                <a:uLnTx/>
                <a:uFillTx/>
                <a:ea typeface="Tahoma" panose="020B0604030504040204" pitchFamily="34" charset="0"/>
                <a:cs typeface="Calibri" panose="020F0502020204030204" pitchFamily="34" charset="0"/>
              </a:rPr>
              <a:t>Splitting power </a:t>
            </a:r>
            <a:r>
              <a:rPr lang="en-US" sz="2000" dirty="0">
                <a:solidFill>
                  <a:srgbClr val="0F6FC6">
                    <a:lumMod val="50000"/>
                  </a:srgbClr>
                </a:solidFill>
                <a:ea typeface="Tahoma" panose="020B0604030504040204" pitchFamily="34" charset="0"/>
                <a:cs typeface="Calibri" panose="020F0502020204030204" pitchFamily="34" charset="0"/>
              </a:rPr>
              <a:t>allowances for </a:t>
            </a:r>
            <a:r>
              <a:rPr kumimoji="0" lang="en-US" sz="2000" i="0" u="none" strike="noStrike" kern="1200" cap="none" spc="0" normalizeH="0" baseline="0" noProof="0" dirty="0">
                <a:ln>
                  <a:noFill/>
                </a:ln>
                <a:solidFill>
                  <a:srgbClr val="0F6FC6">
                    <a:lumMod val="50000"/>
                  </a:srgbClr>
                </a:solidFill>
                <a:effectLst/>
                <a:uLnTx/>
                <a:uFillTx/>
                <a:ea typeface="Tahoma" panose="020B0604030504040204" pitchFamily="34" charset="0"/>
                <a:cs typeface="Calibri" panose="020F0502020204030204" pitchFamily="34" charset="0"/>
              </a:rPr>
              <a:t>supply and return side</a:t>
            </a:r>
          </a:p>
          <a:p>
            <a:pPr lvl="1">
              <a:lnSpc>
                <a:spcPct val="120000"/>
              </a:lnSpc>
              <a:spcBef>
                <a:spcPts val="1000"/>
              </a:spcBef>
              <a:defRPr/>
            </a:pPr>
            <a:r>
              <a:rPr lang="en-US" sz="2000" dirty="0">
                <a:solidFill>
                  <a:srgbClr val="0F6FC6">
                    <a:lumMod val="50000"/>
                  </a:srgbClr>
                </a:solidFill>
                <a:ea typeface="Tahoma" panose="020B0604030504040204" pitchFamily="34" charset="0"/>
                <a:cs typeface="Calibri" panose="020F0502020204030204" pitchFamily="34" charset="0"/>
              </a:rPr>
              <a:t>Multizone VAV definition</a:t>
            </a:r>
          </a:p>
          <a:p>
            <a:pPr lvl="1">
              <a:lnSpc>
                <a:spcPct val="120000"/>
              </a:lnSpc>
              <a:spcBef>
                <a:spcPts val="1000"/>
              </a:spcBef>
              <a:defRPr/>
            </a:pPr>
            <a:r>
              <a:rPr kumimoji="0" lang="en-US" sz="2000" i="0" u="none" strike="noStrike" kern="1200" cap="none" spc="0" normalizeH="0" baseline="0" noProof="0" dirty="0">
                <a:ln>
                  <a:noFill/>
                </a:ln>
                <a:solidFill>
                  <a:srgbClr val="0F6FC6">
                    <a:lumMod val="50000"/>
                  </a:srgbClr>
                </a:solidFill>
                <a:effectLst/>
                <a:uLnTx/>
                <a:uFillTx/>
                <a:ea typeface="Tahoma" panose="020B0604030504040204" pitchFamily="34" charset="0"/>
                <a:cs typeface="Calibri" panose="020F0502020204030204" pitchFamily="34" charset="0"/>
              </a:rPr>
              <a:t>Includes </a:t>
            </a:r>
            <a:r>
              <a:rPr lang="en-US" sz="2000" dirty="0">
                <a:solidFill>
                  <a:srgbClr val="0F6FC6">
                    <a:lumMod val="50000"/>
                  </a:srgbClr>
                </a:solidFill>
                <a:ea typeface="Tahoma" panose="020B0604030504040204" pitchFamily="34" charset="0"/>
                <a:cs typeface="Calibri" panose="020F0502020204030204" pitchFamily="34" charset="0"/>
              </a:rPr>
              <a:t>h</a:t>
            </a:r>
            <a:r>
              <a:rPr kumimoji="0" lang="en-US" sz="2000" i="0" u="none" strike="noStrike" kern="1200" cap="none" spc="0" normalizeH="0" baseline="0" noProof="0" dirty="0" err="1">
                <a:ln>
                  <a:noFill/>
                </a:ln>
                <a:solidFill>
                  <a:srgbClr val="0F6FC6">
                    <a:lumMod val="50000"/>
                  </a:srgbClr>
                </a:solidFill>
                <a:effectLst/>
                <a:uLnTx/>
                <a:uFillTx/>
                <a:ea typeface="Tahoma" panose="020B0604030504040204" pitchFamily="34" charset="0"/>
                <a:cs typeface="Calibri" panose="020F0502020204030204" pitchFamily="34" charset="0"/>
              </a:rPr>
              <a:t>ealthcare</a:t>
            </a:r>
            <a:r>
              <a:rPr kumimoji="0" lang="en-US" sz="2000" i="0" u="none" strike="noStrike" kern="1200" cap="none" spc="0" normalizeH="0" baseline="0" noProof="0" dirty="0">
                <a:ln>
                  <a:noFill/>
                </a:ln>
                <a:solidFill>
                  <a:srgbClr val="0F6FC6">
                    <a:lumMod val="50000"/>
                  </a:srgbClr>
                </a:solidFill>
                <a:effectLst/>
                <a:uLnTx/>
                <a:uFillTx/>
                <a:ea typeface="Tahoma" panose="020B0604030504040204" pitchFamily="34" charset="0"/>
                <a:cs typeface="Calibri" panose="020F0502020204030204" pitchFamily="34" charset="0"/>
              </a:rPr>
              <a:t> facilities</a:t>
            </a:r>
          </a:p>
          <a:p>
            <a:pPr lvl="1">
              <a:lnSpc>
                <a:spcPct val="120000"/>
              </a:lnSpc>
              <a:spcBef>
                <a:spcPts val="1000"/>
              </a:spcBef>
              <a:defRPr/>
            </a:pPr>
            <a:r>
              <a:rPr kumimoji="0" lang="en-US" sz="2000" i="0" u="none" strike="noStrike" kern="1200" cap="none" spc="0" normalizeH="0" baseline="0" noProof="0" dirty="0">
                <a:ln>
                  <a:noFill/>
                </a:ln>
                <a:solidFill>
                  <a:srgbClr val="0F6FC6">
                    <a:lumMod val="50000"/>
                  </a:srgbClr>
                </a:solidFill>
                <a:effectLst/>
                <a:uLnTx/>
                <a:uFillTx/>
                <a:ea typeface="Tahoma" panose="020B0604030504040204" pitchFamily="34" charset="0"/>
                <a:cs typeface="Calibri" panose="020F0502020204030204" pitchFamily="34" charset="0"/>
              </a:rPr>
              <a:t>Air density and partial airflow adjustments</a:t>
            </a:r>
            <a:endParaRPr kumimoji="0" lang="en-US" sz="1600" b="1" i="0" u="none" strike="noStrike" kern="1200" cap="none" spc="0" normalizeH="0" baseline="0" noProof="0" dirty="0">
              <a:ln>
                <a:noFill/>
              </a:ln>
              <a:solidFill>
                <a:srgbClr val="0F6FC6">
                  <a:lumMod val="50000"/>
                </a:srgbClr>
              </a:solidFill>
              <a:effectLst/>
              <a:uLnTx/>
              <a:uFillTx/>
              <a:ea typeface="Tahoma" panose="020B0604030504040204" pitchFamily="34" charset="0"/>
              <a:cs typeface="Arial" panose="020B0604020202020204" pitchFamily="34" charset="0"/>
            </a:endParaRPr>
          </a:p>
          <a:p>
            <a:r>
              <a:rPr lang="en-US" sz="2000" dirty="0"/>
              <a:t>Significant updates to fan power budget</a:t>
            </a:r>
          </a:p>
          <a:p>
            <a:pPr lvl="1"/>
            <a:r>
              <a:rPr lang="en-US" sz="2000" dirty="0"/>
              <a:t>Fan power calculations revised</a:t>
            </a:r>
          </a:p>
          <a:p>
            <a:pPr lvl="1"/>
            <a:r>
              <a:rPr lang="en-US" sz="2000" dirty="0"/>
              <a:t>Fan power allowance dependent on system type</a:t>
            </a:r>
          </a:p>
          <a:p>
            <a:pPr lvl="2"/>
            <a:r>
              <a:rPr lang="en-US" sz="2000" dirty="0"/>
              <a:t>Each fan component gets an allowance; allowances vary by system type, CFM and floors served</a:t>
            </a:r>
          </a:p>
          <a:p>
            <a:r>
              <a:rPr lang="en-US" sz="2000" dirty="0"/>
              <a:t>For elevations &gt; 3,000 feet, multiply fan budget by Correction Factor listed in Table 140.4-C</a:t>
            </a:r>
          </a:p>
        </p:txBody>
      </p:sp>
      <p:pic>
        <p:nvPicPr>
          <p:cNvPr id="4" name="Picture 3">
            <a:extLst>
              <a:ext uri="{FF2B5EF4-FFF2-40B4-BE49-F238E27FC236}">
                <a16:creationId xmlns:a16="http://schemas.microsoft.com/office/drawing/2014/main" id="{15C1B5DD-E9CA-4E50-9E02-052F2C040D72}"/>
              </a:ext>
            </a:extLst>
          </p:cNvPr>
          <p:cNvPicPr>
            <a:picLocks noChangeAspect="1"/>
          </p:cNvPicPr>
          <p:nvPr/>
        </p:nvPicPr>
        <p:blipFill>
          <a:blip r:embed="rId3"/>
          <a:stretch>
            <a:fillRect/>
          </a:stretch>
        </p:blipFill>
        <p:spPr>
          <a:xfrm>
            <a:off x="6172200" y="2740372"/>
            <a:ext cx="5181600" cy="2521843"/>
          </a:xfrm>
          <a:prstGeom prst="rect">
            <a:avLst/>
          </a:prstGeom>
          <a:noFill/>
        </p:spPr>
      </p:pic>
      <p:sp>
        <p:nvSpPr>
          <p:cNvPr id="15" name="Text Placeholder 4">
            <a:extLst>
              <a:ext uri="{FF2B5EF4-FFF2-40B4-BE49-F238E27FC236}">
                <a16:creationId xmlns:a16="http://schemas.microsoft.com/office/drawing/2014/main" id="{C0FBB42C-DFCA-731E-1934-172E89B8BDFB}"/>
              </a:ext>
            </a:extLst>
          </p:cNvPr>
          <p:cNvSpPr>
            <a:spLocks noGrp="1"/>
          </p:cNvSpPr>
          <p:nvPr>
            <p:ph type="body" sz="quarter" idx="13"/>
          </p:nvPr>
        </p:nvSpPr>
        <p:spPr>
          <a:xfrm>
            <a:off x="6545580" y="2467005"/>
            <a:ext cx="4572000" cy="285750"/>
          </a:xfrm>
        </p:spPr>
        <p:txBody>
          <a:bodyPr>
            <a:normAutofit fontScale="47500" lnSpcReduction="20000"/>
          </a:bodyPr>
          <a:lstStyle/>
          <a:p>
            <a:pPr marL="0" indent="0">
              <a:buNone/>
            </a:pPr>
            <a:r>
              <a:rPr lang="en-US" dirty="0"/>
              <a:t>Excerpt of Table 140.4-A: Supply Fan Power Allowances (Watts/cfm)</a:t>
            </a:r>
          </a:p>
          <a:p>
            <a:endParaRPr lang="en-US" dirty="0"/>
          </a:p>
        </p:txBody>
      </p:sp>
      <p:sp>
        <p:nvSpPr>
          <p:cNvPr id="6" name="TextBox 5">
            <a:extLst>
              <a:ext uri="{FF2B5EF4-FFF2-40B4-BE49-F238E27FC236}">
                <a16:creationId xmlns:a16="http://schemas.microsoft.com/office/drawing/2014/main" id="{9B12CB5C-CA09-49E6-AD69-123E542F36A2}"/>
              </a:ext>
            </a:extLst>
          </p:cNvPr>
          <p:cNvSpPr txBox="1"/>
          <p:nvPr/>
        </p:nvSpPr>
        <p:spPr>
          <a:xfrm>
            <a:off x="334072" y="1088352"/>
            <a:ext cx="11667428" cy="369332"/>
          </a:xfrm>
          <a:prstGeom prst="rect">
            <a:avLst/>
          </a:prstGeom>
          <a:noFill/>
        </p:spPr>
        <p:txBody>
          <a:bodyPr wrap="square">
            <a:spAutoFit/>
          </a:bodyPr>
          <a:lstStyle/>
          <a:p>
            <a:r>
              <a:rPr lang="en-US" sz="1800" b="1" i="0" u="none" strike="noStrike" baseline="0" dirty="0">
                <a:solidFill>
                  <a:schemeClr val="tx2"/>
                </a:solidFill>
              </a:rPr>
              <a:t>SECTION 140.4 (c) – Prescriptive Requirements for </a:t>
            </a:r>
            <a:r>
              <a:rPr lang="en-US" b="1" dirty="0">
                <a:solidFill>
                  <a:schemeClr val="tx2"/>
                </a:solidFill>
              </a:rPr>
              <a:t>Fan Systems</a:t>
            </a:r>
            <a:endParaRPr lang="en-US" dirty="0">
              <a:solidFill>
                <a:schemeClr val="tx2"/>
              </a:solidFill>
            </a:endParaRPr>
          </a:p>
        </p:txBody>
      </p:sp>
    </p:spTree>
    <p:extLst>
      <p:ext uri="{BB962C8B-B14F-4D97-AF65-F5344CB8AC3E}">
        <p14:creationId xmlns:p14="http://schemas.microsoft.com/office/powerpoint/2010/main" val="359431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3763-42D7-41F1-93C2-AFACE27262BE}"/>
              </a:ext>
            </a:extLst>
          </p:cNvPr>
          <p:cNvSpPr>
            <a:spLocks noGrp="1"/>
          </p:cNvSpPr>
          <p:nvPr>
            <p:ph type="title"/>
          </p:nvPr>
        </p:nvSpPr>
        <p:spPr/>
        <p:txBody>
          <a:bodyPr>
            <a:normAutofit/>
          </a:bodyPr>
          <a:lstStyle/>
          <a:p>
            <a:r>
              <a:rPr lang="en-US" sz="3200" dirty="0"/>
              <a:t>Fan Power Table 140.4 (a)</a:t>
            </a:r>
          </a:p>
        </p:txBody>
      </p:sp>
      <p:pic>
        <p:nvPicPr>
          <p:cNvPr id="7" name="Content Placeholder 6">
            <a:extLst>
              <a:ext uri="{FF2B5EF4-FFF2-40B4-BE49-F238E27FC236}">
                <a16:creationId xmlns:a16="http://schemas.microsoft.com/office/drawing/2014/main" id="{A7E87BEB-C22F-49C9-8583-120E133A33AA}"/>
              </a:ext>
            </a:extLst>
          </p:cNvPr>
          <p:cNvPicPr>
            <a:picLocks noGrp="1" noChangeAspect="1"/>
          </p:cNvPicPr>
          <p:nvPr>
            <p:ph sz="half" idx="1"/>
          </p:nvPr>
        </p:nvPicPr>
        <p:blipFill>
          <a:blip r:embed="rId2"/>
          <a:stretch>
            <a:fillRect/>
          </a:stretch>
        </p:blipFill>
        <p:spPr>
          <a:xfrm>
            <a:off x="851363" y="2106128"/>
            <a:ext cx="5181600" cy="2645743"/>
          </a:xfrm>
        </p:spPr>
      </p:pic>
      <p:pic>
        <p:nvPicPr>
          <p:cNvPr id="9" name="Content Placeholder 8">
            <a:extLst>
              <a:ext uri="{FF2B5EF4-FFF2-40B4-BE49-F238E27FC236}">
                <a16:creationId xmlns:a16="http://schemas.microsoft.com/office/drawing/2014/main" id="{3FCED76D-D767-43AF-B0DB-F2B9ADD6FD33}"/>
              </a:ext>
            </a:extLst>
          </p:cNvPr>
          <p:cNvPicPr>
            <a:picLocks noGrp="1" noChangeAspect="1"/>
          </p:cNvPicPr>
          <p:nvPr>
            <p:ph sz="half" idx="2"/>
          </p:nvPr>
        </p:nvPicPr>
        <p:blipFill>
          <a:blip r:embed="rId3"/>
          <a:stretch>
            <a:fillRect/>
          </a:stretch>
        </p:blipFill>
        <p:spPr>
          <a:xfrm>
            <a:off x="6192385" y="1825625"/>
            <a:ext cx="5141230" cy="4351338"/>
          </a:xfrm>
        </p:spPr>
      </p:pic>
      <p:sp>
        <p:nvSpPr>
          <p:cNvPr id="5" name="Slide Number Placeholder 4">
            <a:extLst>
              <a:ext uri="{FF2B5EF4-FFF2-40B4-BE49-F238E27FC236}">
                <a16:creationId xmlns:a16="http://schemas.microsoft.com/office/drawing/2014/main" id="{A9CA79C7-6B26-4109-B5CA-FFBD342FCA5C}"/>
              </a:ext>
            </a:extLst>
          </p:cNvPr>
          <p:cNvSpPr>
            <a:spLocks noGrp="1"/>
          </p:cNvSpPr>
          <p:nvPr>
            <p:ph type="sldNum" sz="quarter" idx="12"/>
          </p:nvPr>
        </p:nvSpPr>
        <p:spPr/>
        <p:txBody>
          <a:bodyPr/>
          <a:lstStyle/>
          <a:p>
            <a:fld id="{005C4985-ACD0-2B4C-8981-36243250F268}" type="slidenum">
              <a:rPr lang="en-US" smtClean="0"/>
              <a:t>22</a:t>
            </a:fld>
            <a:endParaRPr lang="en-US"/>
          </a:p>
        </p:txBody>
      </p:sp>
      <p:sp>
        <p:nvSpPr>
          <p:cNvPr id="14" name="Rectangle 13">
            <a:extLst>
              <a:ext uri="{FF2B5EF4-FFF2-40B4-BE49-F238E27FC236}">
                <a16:creationId xmlns:a16="http://schemas.microsoft.com/office/drawing/2014/main" id="{607D780B-217E-4E12-B656-415F6E0184AD}"/>
              </a:ext>
            </a:extLst>
          </p:cNvPr>
          <p:cNvSpPr/>
          <p:nvPr/>
        </p:nvSpPr>
        <p:spPr>
          <a:xfrm>
            <a:off x="7997394" y="1088744"/>
            <a:ext cx="172354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2022</a:t>
            </a:r>
          </a:p>
        </p:txBody>
      </p:sp>
      <p:sp>
        <p:nvSpPr>
          <p:cNvPr id="15" name="Rectangle 14">
            <a:extLst>
              <a:ext uri="{FF2B5EF4-FFF2-40B4-BE49-F238E27FC236}">
                <a16:creationId xmlns:a16="http://schemas.microsoft.com/office/drawing/2014/main" id="{3CF1D983-011D-4F09-BADE-8A32D6E656FE}"/>
              </a:ext>
            </a:extLst>
          </p:cNvPr>
          <p:cNvSpPr/>
          <p:nvPr/>
        </p:nvSpPr>
        <p:spPr>
          <a:xfrm>
            <a:off x="2240878" y="1088744"/>
            <a:ext cx="172354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2019</a:t>
            </a:r>
          </a:p>
        </p:txBody>
      </p:sp>
    </p:spTree>
    <p:extLst>
      <p:ext uri="{BB962C8B-B14F-4D97-AF65-F5344CB8AC3E}">
        <p14:creationId xmlns:p14="http://schemas.microsoft.com/office/powerpoint/2010/main" val="379578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2" y="237067"/>
            <a:ext cx="9953978" cy="1038840"/>
          </a:xfrm>
        </p:spPr>
        <p:txBody>
          <a:bodyPr vert="horz" lIns="91440" tIns="45720" rIns="91440" bIns="45720" rtlCol="0" anchor="ctr">
            <a:normAutofit/>
          </a:bodyPr>
          <a:lstStyle/>
          <a:p>
            <a:r>
              <a:rPr lang="en-US" sz="3400" b="1" kern="1200" dirty="0">
                <a:latin typeface="+mj-lt"/>
                <a:ea typeface="+mj-ea"/>
                <a:cs typeface="+mj-cs"/>
              </a:rPr>
              <a:t>Fan Power Budget for HVAC Alterations </a:t>
            </a:r>
            <a:br>
              <a:rPr lang="en-US" sz="3400" b="1" kern="1200" dirty="0">
                <a:effectLst>
                  <a:outerShdw blurRad="38100" dist="38100" dir="2700000" algn="tl">
                    <a:srgbClr val="000000">
                      <a:alpha val="43137"/>
                    </a:srgbClr>
                  </a:outerShdw>
                </a:effectLst>
                <a:latin typeface="+mj-lt"/>
                <a:ea typeface="+mj-ea"/>
                <a:cs typeface="+mj-cs"/>
              </a:rPr>
            </a:br>
            <a:endParaRPr lang="en-US" sz="3400" b="1" kern="1200" dirty="0">
              <a:latin typeface="+mj-lt"/>
              <a:ea typeface="+mj-ea"/>
              <a:cs typeface="+mj-cs"/>
            </a:endParaRPr>
          </a:p>
        </p:txBody>
      </p:sp>
      <p:sp>
        <p:nvSpPr>
          <p:cNvPr id="3" name="TextBox 2">
            <a:extLst>
              <a:ext uri="{FF2B5EF4-FFF2-40B4-BE49-F238E27FC236}">
                <a16:creationId xmlns:a16="http://schemas.microsoft.com/office/drawing/2014/main" id="{335F7165-2A35-4796-A2A7-67C0BF3A140F}"/>
              </a:ext>
            </a:extLst>
          </p:cNvPr>
          <p:cNvSpPr txBox="1"/>
          <p:nvPr/>
        </p:nvSpPr>
        <p:spPr>
          <a:xfrm>
            <a:off x="838200" y="1825625"/>
            <a:ext cx="5181600" cy="4351338"/>
          </a:xfrm>
          <a:prstGeom prst="rect">
            <a:avLst/>
          </a:prstGeom>
        </p:spPr>
        <p:txBody>
          <a:bodyPr vert="horz" lIns="91440" tIns="45720" rIns="91440" bIns="45720" rtlCol="0">
            <a:normAutofit/>
          </a:bodyPr>
          <a:lstStyle/>
          <a:p>
            <a:pPr indent="-228600">
              <a:lnSpc>
                <a:spcPct val="90000"/>
              </a:lnSpc>
              <a:spcAft>
                <a:spcPts val="600"/>
              </a:spcAft>
              <a:buFont typeface="Arial"/>
              <a:buChar char="•"/>
            </a:pPr>
            <a:r>
              <a:rPr lang="en-US" sz="2400" dirty="0">
                <a:solidFill>
                  <a:schemeClr val="accent1">
                    <a:lumMod val="50000"/>
                  </a:schemeClr>
                </a:solidFill>
              </a:rPr>
              <a:t>New/Replacement HVAC System</a:t>
            </a:r>
          </a:p>
          <a:p>
            <a:pPr marL="285750" indent="-228600">
              <a:lnSpc>
                <a:spcPct val="90000"/>
              </a:lnSpc>
              <a:spcAft>
                <a:spcPts val="600"/>
              </a:spcAft>
              <a:buFont typeface="Arial"/>
              <a:buChar char="•"/>
            </a:pPr>
            <a:r>
              <a:rPr lang="en-US" sz="2400" dirty="0">
                <a:solidFill>
                  <a:schemeClr val="accent1">
                    <a:lumMod val="50000"/>
                  </a:schemeClr>
                </a:solidFill>
              </a:rPr>
              <a:t>Additional Fan Power Allowances are available as specified in Table 141.0-D</a:t>
            </a:r>
          </a:p>
          <a:p>
            <a:pPr marL="742950" lvl="1" indent="-228600">
              <a:lnSpc>
                <a:spcPct val="90000"/>
              </a:lnSpc>
              <a:spcAft>
                <a:spcPts val="600"/>
              </a:spcAft>
              <a:buFont typeface="Arial"/>
              <a:buChar char="•"/>
            </a:pPr>
            <a:r>
              <a:rPr lang="en-US" sz="2400" dirty="0">
                <a:solidFill>
                  <a:schemeClr val="accent1">
                    <a:lumMod val="50000"/>
                  </a:schemeClr>
                </a:solidFill>
              </a:rPr>
              <a:t>These values can be </a:t>
            </a:r>
            <a:r>
              <a:rPr lang="en-US" sz="2400" b="1" dirty="0">
                <a:solidFill>
                  <a:schemeClr val="accent1">
                    <a:lumMod val="50000"/>
                  </a:schemeClr>
                </a:solidFill>
              </a:rPr>
              <a:t>added</a:t>
            </a:r>
            <a:r>
              <a:rPr lang="en-US" sz="2400" dirty="0">
                <a:solidFill>
                  <a:schemeClr val="accent1">
                    <a:lumMod val="50000"/>
                  </a:schemeClr>
                </a:solidFill>
              </a:rPr>
              <a:t> to the Fan Power Allowance values in Table 140.4-A and Table 140.4-B</a:t>
            </a:r>
          </a:p>
        </p:txBody>
      </p:sp>
      <p:pic>
        <p:nvPicPr>
          <p:cNvPr id="7" name="Picture 6">
            <a:extLst>
              <a:ext uri="{FF2B5EF4-FFF2-40B4-BE49-F238E27FC236}">
                <a16:creationId xmlns:a16="http://schemas.microsoft.com/office/drawing/2014/main" id="{CEB32C3F-C592-442A-ADB5-97DE84FAB117}"/>
              </a:ext>
            </a:extLst>
          </p:cNvPr>
          <p:cNvPicPr>
            <a:picLocks noChangeAspect="1"/>
          </p:cNvPicPr>
          <p:nvPr/>
        </p:nvPicPr>
        <p:blipFill>
          <a:blip r:embed="rId3"/>
          <a:stretch>
            <a:fillRect/>
          </a:stretch>
        </p:blipFill>
        <p:spPr>
          <a:xfrm>
            <a:off x="6172200" y="2071148"/>
            <a:ext cx="5181600" cy="3860291"/>
          </a:xfrm>
          <a:prstGeom prst="rect">
            <a:avLst/>
          </a:prstGeom>
          <a:noFill/>
        </p:spPr>
      </p:pic>
      <p:sp>
        <p:nvSpPr>
          <p:cNvPr id="6" name="Slide Number Placeholder 5" hidden="1">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614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1101742" cy="1120247"/>
          </a:xfrm>
        </p:spPr>
        <p:txBody>
          <a:bodyPr>
            <a:normAutofit fontScale="90000"/>
          </a:bodyPr>
          <a:lstStyle/>
          <a:p>
            <a:r>
              <a:rPr lang="en-US" sz="3600" dirty="0"/>
              <a:t>Fan Energy Index</a:t>
            </a:r>
            <a:br>
              <a:rPr lang="en-US" b="1" dirty="0">
                <a:solidFill>
                  <a:srgbClr val="000000"/>
                </a:solidFill>
                <a:effectLst>
                  <a:outerShdw blurRad="38100" dist="38100" dir="2700000" algn="tl">
                    <a:srgbClr val="000000">
                      <a:alpha val="43137"/>
                    </a:srgbClr>
                  </a:outerShdw>
                </a:effectLst>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678689" y="1820952"/>
            <a:ext cx="4563871" cy="4343407"/>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3300" dirty="0">
                <a:ea typeface="Tahoma"/>
                <a:cs typeface="Tahoma"/>
              </a:rPr>
              <a:t>Fan Energy Index (FEI) of 1.0 or greater required for:</a:t>
            </a:r>
            <a:endParaRPr lang="en-US" sz="3300" dirty="0">
              <a:cs typeface="Arial" panose="020B0604020202020204"/>
            </a:endParaRPr>
          </a:p>
          <a:p>
            <a:pPr lvl="2"/>
            <a:r>
              <a:rPr lang="en-US" sz="2900" dirty="0">
                <a:ea typeface="Tahoma"/>
                <a:cs typeface="Tahoma"/>
              </a:rPr>
              <a:t>Each fan or fan array with a combined motor nameplate &gt; 1.0 hp, or </a:t>
            </a:r>
          </a:p>
          <a:p>
            <a:pPr lvl="2"/>
            <a:r>
              <a:rPr lang="en-US" sz="2900" dirty="0">
                <a:ea typeface="Tahoma"/>
                <a:cs typeface="Tahoma"/>
              </a:rPr>
              <a:t>Each fan or fan array with combined fan nameplate electrical input power &gt; 0.89 kW</a:t>
            </a:r>
          </a:p>
          <a:p>
            <a:pPr lvl="1"/>
            <a:r>
              <a:rPr lang="en-US" sz="3300" dirty="0">
                <a:ea typeface="Tahoma"/>
                <a:cs typeface="Tahoma"/>
              </a:rPr>
              <a:t>Variable Air Volume shall have FEI </a:t>
            </a:r>
            <a:r>
              <a:rPr lang="en-US" sz="3300" dirty="0">
                <a:solidFill>
                  <a:srgbClr val="0F6FC6"/>
                </a:solidFill>
                <a:ea typeface="Tahoma"/>
                <a:cs typeface="Calibri"/>
              </a:rPr>
              <a:t>≥ 0.95</a:t>
            </a:r>
            <a:endParaRPr lang="en-US" sz="3300" dirty="0">
              <a:solidFill>
                <a:srgbClr val="083763"/>
              </a:solidFill>
              <a:ea typeface="Tahoma"/>
              <a:cs typeface="Tahoma"/>
            </a:endParaRPr>
          </a:p>
          <a:p>
            <a:pPr lvl="1"/>
            <a:r>
              <a:rPr lang="en-US" sz="3300" dirty="0">
                <a:ea typeface="Tahoma"/>
                <a:cs typeface="Tahoma"/>
              </a:rPr>
              <a:t>Fan arrays shall be calculated in accordance with ANSI/AMCA 208-18 Annex C.</a:t>
            </a:r>
          </a:p>
          <a:p>
            <a:pPr lvl="1"/>
            <a:r>
              <a:rPr lang="en-US" sz="3300" dirty="0">
                <a:ea typeface="Tahoma"/>
                <a:cs typeface="Tahoma"/>
              </a:rPr>
              <a:t>All FEI values shall be provided by the manufacturer and third party verified.</a:t>
            </a:r>
          </a:p>
          <a:p>
            <a:pPr lvl="0">
              <a:lnSpc>
                <a:spcPct val="120000"/>
              </a:lnSpc>
              <a:defRPr/>
            </a:pPr>
            <a:endParaRPr lang="en-US" sz="3600" b="1" i="0" u="none" strike="noStrike" kern="1200" cap="none" spc="0" normalizeH="0" baseline="0" noProof="0" dirty="0">
              <a:ln>
                <a:noFill/>
              </a:ln>
              <a:solidFill>
                <a:srgbClr val="0F6FC6"/>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sz="3600" b="1" i="0" u="none" strike="noStrike" kern="1200" cap="none" spc="0" normalizeH="0" baseline="0" noProof="0" dirty="0">
              <a:ln>
                <a:noFill/>
              </a:ln>
              <a:solidFill>
                <a:srgbClr val="0F6FC6"/>
              </a:solidFill>
              <a:effectLst/>
              <a:uLnTx/>
              <a:uFillTx/>
              <a:latin typeface="Calibri" panose="020F050202020403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0638204-083F-499D-A93A-8D57886E37D9}"/>
              </a:ext>
            </a:extLst>
          </p:cNvPr>
          <p:cNvSpPr txBox="1">
            <a:spLocks/>
          </p:cNvSpPr>
          <p:nvPr/>
        </p:nvSpPr>
        <p:spPr>
          <a:xfrm>
            <a:off x="5509260" y="1819521"/>
            <a:ext cx="5554980" cy="447600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US" sz="3200" dirty="0">
                <a:ea typeface="Tahoma" panose="020B0604030504040204" pitchFamily="34" charset="0"/>
                <a:cs typeface="Tahoma" panose="020B0604030504040204" pitchFamily="34" charset="0"/>
              </a:rPr>
              <a:t>Exemptions</a:t>
            </a:r>
          </a:p>
          <a:p>
            <a:pPr lvl="2"/>
            <a:r>
              <a:rPr lang="en-US" sz="2900" dirty="0">
                <a:ea typeface="Tahoma" panose="020B0604030504040204" pitchFamily="34" charset="0"/>
                <a:cs typeface="Tahoma" panose="020B0604030504040204" pitchFamily="34" charset="0"/>
              </a:rPr>
              <a:t>FEI values for embedded fans do not need to be third party verified.</a:t>
            </a:r>
          </a:p>
          <a:p>
            <a:pPr lvl="2"/>
            <a:r>
              <a:rPr lang="en-US" sz="2900" dirty="0">
                <a:ea typeface="Tahoma" panose="020B0604030504040204" pitchFamily="34" charset="0"/>
                <a:cs typeface="Tahoma" panose="020B0604030504040204" pitchFamily="34" charset="0"/>
              </a:rPr>
              <a:t>Embedded fans that are listed under Section 110.2, Section 110.1, or equipment that has an efficiency standard under 10 CFR 431 that takes effect prior to January 1, 2026. </a:t>
            </a:r>
          </a:p>
          <a:p>
            <a:pPr lvl="2"/>
            <a:r>
              <a:rPr lang="en-US" sz="2900" dirty="0">
                <a:ea typeface="Tahoma" panose="020B0604030504040204" pitchFamily="34" charset="0"/>
                <a:cs typeface="Tahoma" panose="020B0604030504040204" pitchFamily="34" charset="0"/>
              </a:rPr>
              <a:t>Embedded fans and fan arrays with a combined motor nameplate horsepower ≤ 5 hp or with a fan system electrical input power of ≤ 4.1 kW. </a:t>
            </a:r>
          </a:p>
          <a:p>
            <a:pPr lvl="2"/>
            <a:r>
              <a:rPr lang="en-US" sz="2900" dirty="0">
                <a:ea typeface="Tahoma" panose="020B0604030504040204" pitchFamily="34" charset="0"/>
                <a:cs typeface="Tahoma" panose="020B0604030504040204" pitchFamily="34" charset="0"/>
              </a:rPr>
              <a:t>Circulation fans, ceiling fans, and air curtains.</a:t>
            </a:r>
          </a:p>
          <a:p>
            <a:pPr lvl="2"/>
            <a:r>
              <a:rPr lang="en-US" sz="2900" dirty="0">
                <a:ea typeface="Tahoma" panose="020B0604030504040204" pitchFamily="34" charset="0"/>
                <a:cs typeface="Tahoma" panose="020B0604030504040204" pitchFamily="34" charset="0"/>
              </a:rPr>
              <a:t>Fans intended to only operate during emergency conditions.</a:t>
            </a:r>
          </a:p>
          <a:p>
            <a:pPr lvl="0">
              <a:lnSpc>
                <a:spcPct val="120000"/>
              </a:lnSpc>
              <a:defRPr/>
            </a:pPr>
            <a:endParaRPr kumimoji="0" lang="en-US" sz="3200" b="1" i="0" u="none" strike="noStrike" kern="1200" cap="none" spc="0" normalizeH="0" baseline="0" noProof="0" dirty="0">
              <a:ln>
                <a:noFill/>
              </a:ln>
              <a:solidFill>
                <a:srgbClr val="0F6FC6">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600" b="1" i="0" u="none" strike="noStrike" kern="1200" cap="none" spc="0" normalizeH="0" baseline="0" noProof="0" dirty="0">
              <a:ln>
                <a:noFill/>
              </a:ln>
              <a:solidFill>
                <a:srgbClr val="0F6FC6">
                  <a:lumMod val="50000"/>
                </a:srgbClr>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B29FA7E6-9A5D-4B72-886A-CD77CB912F3B}"/>
              </a:ext>
            </a:extLst>
          </p:cNvPr>
          <p:cNvSpPr txBox="1"/>
          <p:nvPr/>
        </p:nvSpPr>
        <p:spPr>
          <a:xfrm>
            <a:off x="655829" y="1182979"/>
            <a:ext cx="7432685" cy="400110"/>
          </a:xfrm>
          <a:prstGeom prst="rect">
            <a:avLst/>
          </a:prstGeom>
          <a:noFill/>
        </p:spPr>
        <p:txBody>
          <a:bodyPr wrap="square">
            <a:spAutoFit/>
          </a:bodyPr>
          <a:lstStyle/>
          <a:p>
            <a:pPr>
              <a:defRPr/>
            </a:pPr>
            <a:r>
              <a:rPr lang="en-US" sz="2000" b="1" dirty="0">
                <a:solidFill>
                  <a:schemeClr val="tx2"/>
                </a:solidFill>
                <a:ea typeface="Tahoma" panose="020B0604030504040204" pitchFamily="34" charset="0"/>
                <a:cs typeface="Calibri" panose="020F0502020204030204" pitchFamily="34" charset="0"/>
              </a:rPr>
              <a:t>Section:120.10</a:t>
            </a:r>
            <a:r>
              <a:rPr lang="x-none" sz="2000" b="1" dirty="0">
                <a:solidFill>
                  <a:schemeClr val="tx2"/>
                </a:solidFill>
                <a:ea typeface="Tahoma" panose="020B0604030504040204" pitchFamily="34" charset="0"/>
                <a:cs typeface="Calibri" panose="020F0502020204030204" pitchFamily="34" charset="0"/>
              </a:rPr>
              <a:t>–</a:t>
            </a:r>
            <a:r>
              <a:rPr lang="en-US" sz="2000" b="1" dirty="0">
                <a:solidFill>
                  <a:schemeClr val="tx2"/>
                </a:solidFill>
                <a:ea typeface="Tahoma" panose="020B0604030504040204" pitchFamily="34" charset="0"/>
                <a:cs typeface="Calibri" panose="020F0502020204030204" pitchFamily="34" charset="0"/>
              </a:rPr>
              <a:t>MANDATORY REQUIREMENTS FOR FANS</a:t>
            </a:r>
            <a:endParaRPr lang="en-US" sz="2000" dirty="0">
              <a:solidFill>
                <a:schemeClr val="tx2"/>
              </a:solidFill>
            </a:endParaRPr>
          </a:p>
        </p:txBody>
      </p:sp>
    </p:spTree>
    <p:extLst>
      <p:ext uri="{BB962C8B-B14F-4D97-AF65-F5344CB8AC3E}">
        <p14:creationId xmlns:p14="http://schemas.microsoft.com/office/powerpoint/2010/main" val="4067114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1" y="432064"/>
            <a:ext cx="11101742" cy="1120247"/>
          </a:xfrm>
        </p:spPr>
        <p:txBody>
          <a:bodyPr>
            <a:normAutofit fontScale="90000"/>
          </a:bodyPr>
          <a:lstStyle/>
          <a:p>
            <a:r>
              <a:rPr lang="en-US" sz="3600" b="1" dirty="0">
                <a:ea typeface="Tahoma" panose="020B0604030504040204" pitchFamily="34" charset="0"/>
                <a:cs typeface="Calibri" panose="020F0502020204030204" pitchFamily="34" charset="0"/>
              </a:rPr>
              <a:t>Duct Leakage and Testing</a:t>
            </a:r>
            <a:br>
              <a:rPr lang="en-US" b="1" dirty="0">
                <a:solidFill>
                  <a:srgbClr val="000000"/>
                </a:solidFill>
                <a:effectLst>
                  <a:outerShdw blurRad="38100" dist="38100" dir="2700000" algn="tl">
                    <a:srgbClr val="000000">
                      <a:alpha val="43137"/>
                    </a:srgbClr>
                  </a:outerShdw>
                </a:effectLst>
              </a:rPr>
            </a:br>
            <a:endParaRPr lang="en-US" b="1" dirty="0">
              <a:latin typeface="Arial Black" panose="020B0A0402010202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A8706D7E-AB2C-4D21-9F4B-E5FB6C584A36}"/>
              </a:ext>
            </a:extLst>
          </p:cNvPr>
          <p:cNvSpPr txBox="1">
            <a:spLocks/>
          </p:cNvSpPr>
          <p:nvPr/>
        </p:nvSpPr>
        <p:spPr>
          <a:xfrm>
            <a:off x="7048500" y="2048275"/>
            <a:ext cx="4351673" cy="3416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chemeClr val="tx2"/>
                </a:solidFill>
              </a:rPr>
              <a:t>Exemptions:</a:t>
            </a:r>
          </a:p>
          <a:p>
            <a:pPr marL="285750" indent="-285750">
              <a:buFont typeface="Arial" panose="020B0604020202020204" pitchFamily="34" charset="0"/>
              <a:buChar char="•"/>
            </a:pPr>
            <a:r>
              <a:rPr lang="en-US" sz="1600" dirty="0">
                <a:solidFill>
                  <a:schemeClr val="tx2"/>
                </a:solidFill>
              </a:rPr>
              <a:t>Healthcare facilities</a:t>
            </a:r>
          </a:p>
          <a:p>
            <a:pPr marL="285750" indent="-285750">
              <a:buFont typeface="Arial" panose="020B0604020202020204" pitchFamily="34" charset="0"/>
              <a:buChar char="•"/>
            </a:pPr>
            <a:r>
              <a:rPr lang="en-US" sz="1600" dirty="0">
                <a:solidFill>
                  <a:schemeClr val="tx2"/>
                </a:solidFill>
              </a:rPr>
              <a:t>New duct systems that are not  subject to testing under §120.4(g)1  shall instead meet the duct  leakage testing requirements of CA Mechanical Code §603.10.1</a:t>
            </a:r>
          </a:p>
        </p:txBody>
      </p:sp>
      <p:sp>
        <p:nvSpPr>
          <p:cNvPr id="3" name="TextBox 2">
            <a:extLst>
              <a:ext uri="{FF2B5EF4-FFF2-40B4-BE49-F238E27FC236}">
                <a16:creationId xmlns:a16="http://schemas.microsoft.com/office/drawing/2014/main" id="{335F7165-2A35-4796-A2A7-67C0BF3A140F}"/>
              </a:ext>
            </a:extLst>
          </p:cNvPr>
          <p:cNvSpPr txBox="1"/>
          <p:nvPr/>
        </p:nvSpPr>
        <p:spPr>
          <a:xfrm>
            <a:off x="791827" y="2048274"/>
            <a:ext cx="6042660" cy="3416320"/>
          </a:xfrm>
          <a:prstGeom prst="rect">
            <a:avLst/>
          </a:prstGeom>
          <a:noFill/>
        </p:spPr>
        <p:txBody>
          <a:bodyPr wrap="square" rtlCol="0">
            <a:spAutoFit/>
          </a:bodyPr>
          <a:lstStyle/>
          <a:p>
            <a:r>
              <a:rPr kumimoji="0" lang="en-US" b="0" i="0" u="none" strike="noStrike" kern="1200" cap="none" spc="0" normalizeH="0" baseline="0" noProof="0" dirty="0">
                <a:ln>
                  <a:noFill/>
                </a:ln>
                <a:solidFill>
                  <a:schemeClr val="tx2"/>
                </a:solidFill>
                <a:effectLst/>
                <a:uLnTx/>
                <a:uFillTx/>
                <a:latin typeface="Arial" panose="020B0604020202020204"/>
                <a:ea typeface="Tahoma" panose="020B0604030504040204" pitchFamily="34" charset="0"/>
                <a:cs typeface="Tahoma" panose="020B0604030504040204" pitchFamily="34" charset="0"/>
              </a:rPr>
              <a:t>Prescriptive Section 140.4(l) is now </a:t>
            </a:r>
            <a:r>
              <a:rPr kumimoji="0" lang="en-US" b="1" i="0" u="sng" strike="noStrike" kern="1200" cap="none" spc="0" normalizeH="0" baseline="0" noProof="0" dirty="0">
                <a:ln>
                  <a:noFill/>
                </a:ln>
                <a:solidFill>
                  <a:schemeClr val="tx2"/>
                </a:solidFill>
                <a:effectLst/>
                <a:uLnTx/>
                <a:uFillTx/>
                <a:latin typeface="Arial" panose="020B0604020202020204"/>
                <a:ea typeface="Tahoma" panose="020B0604030504040204" pitchFamily="34" charset="0"/>
                <a:cs typeface="Tahoma" panose="020B0604030504040204" pitchFamily="34" charset="0"/>
              </a:rPr>
              <a:t>mandatory</a:t>
            </a:r>
            <a:r>
              <a:rPr kumimoji="0" lang="en-US" b="1" i="0" u="none" strike="noStrike" kern="1200" cap="none" spc="0" normalizeH="0" baseline="0" noProof="0" dirty="0">
                <a:ln>
                  <a:noFill/>
                </a:ln>
                <a:solidFill>
                  <a:schemeClr val="tx2"/>
                </a:solidFill>
                <a:effectLst/>
                <a:uLnTx/>
                <a:uFillTx/>
                <a:latin typeface="Arial" panose="020B0604020202020204"/>
                <a:ea typeface="Tahoma" panose="020B0604030504040204" pitchFamily="34" charset="0"/>
                <a:cs typeface="Tahoma" panose="020B0604030504040204" pitchFamily="34" charset="0"/>
              </a:rPr>
              <a:t> </a:t>
            </a:r>
            <a:r>
              <a:rPr kumimoji="0" lang="en-US" b="0" i="0" u="none" strike="noStrike" kern="1200" cap="none" spc="0" normalizeH="0" baseline="0" noProof="0" dirty="0">
                <a:ln>
                  <a:noFill/>
                </a:ln>
                <a:solidFill>
                  <a:schemeClr val="tx2"/>
                </a:solidFill>
                <a:effectLst/>
                <a:uLnTx/>
                <a:uFillTx/>
                <a:latin typeface="Arial" panose="020B0604020202020204"/>
                <a:ea typeface="Tahoma" panose="020B0604030504040204" pitchFamily="34" charset="0"/>
                <a:cs typeface="Tahoma" panose="020B0604030504040204" pitchFamily="34" charset="0"/>
              </a:rPr>
              <a:t>in 120.4(g). </a:t>
            </a:r>
          </a:p>
          <a:p>
            <a:r>
              <a:rPr lang="en-US" dirty="0">
                <a:solidFill>
                  <a:schemeClr val="tx2"/>
                </a:solidFill>
              </a:rPr>
              <a:t>New duct systems meeting criteria  below shall be HERS tested to verify  no more than 6% leakage:</a:t>
            </a:r>
          </a:p>
          <a:p>
            <a:pPr marL="285750" indent="-285750">
              <a:buFont typeface="Arial" panose="020B0604020202020204" pitchFamily="34" charset="0"/>
              <a:buChar char="•"/>
            </a:pPr>
            <a:r>
              <a:rPr lang="en-US" dirty="0">
                <a:solidFill>
                  <a:schemeClr val="tx2"/>
                </a:solidFill>
              </a:rPr>
              <a:t>Provides conditioned air to an occupiable space for a  constant volume, single zone space-conditioning system, </a:t>
            </a:r>
            <a:r>
              <a:rPr lang="en-US" b="1" dirty="0">
                <a:solidFill>
                  <a:schemeClr val="tx2"/>
                </a:solidFill>
              </a:rPr>
              <a:t>AND</a:t>
            </a:r>
          </a:p>
          <a:p>
            <a:pPr marL="285750" indent="-285750">
              <a:buFont typeface="Arial" panose="020B0604020202020204" pitchFamily="34" charset="0"/>
              <a:buChar char="•"/>
            </a:pPr>
            <a:r>
              <a:rPr lang="en-US" dirty="0">
                <a:solidFill>
                  <a:schemeClr val="tx2"/>
                </a:solidFill>
              </a:rPr>
              <a:t>Serves &lt; 5,000 ft</a:t>
            </a:r>
            <a:r>
              <a:rPr lang="en-US" baseline="30000" dirty="0">
                <a:solidFill>
                  <a:schemeClr val="tx2"/>
                </a:solidFill>
              </a:rPr>
              <a:t>2</a:t>
            </a:r>
            <a:r>
              <a:rPr lang="en-US" dirty="0">
                <a:solidFill>
                  <a:schemeClr val="tx2"/>
                </a:solidFill>
              </a:rPr>
              <a:t> of CFA, </a:t>
            </a:r>
            <a:r>
              <a:rPr lang="en-US" b="1" dirty="0">
                <a:solidFill>
                  <a:schemeClr val="tx2"/>
                </a:solidFill>
              </a:rPr>
              <a:t>AND</a:t>
            </a:r>
          </a:p>
          <a:p>
            <a:pPr marL="285750" indent="-285750">
              <a:buFont typeface="Arial" panose="020B0604020202020204" pitchFamily="34" charset="0"/>
              <a:buChar char="•"/>
            </a:pPr>
            <a:r>
              <a:rPr lang="en-US" dirty="0">
                <a:solidFill>
                  <a:schemeClr val="tx2"/>
                </a:solidFill>
              </a:rPr>
              <a:t>Have more than 25% of duct in unconditioned space or outdoors</a:t>
            </a:r>
          </a:p>
          <a:p>
            <a:r>
              <a:rPr lang="en-US" dirty="0">
                <a:solidFill>
                  <a:srgbClr val="FF0000"/>
                </a:solidFill>
              </a:rPr>
              <a:t>New: </a:t>
            </a:r>
            <a:r>
              <a:rPr lang="en-US" sz="1800" dirty="0">
                <a:solidFill>
                  <a:schemeClr val="tx2"/>
                </a:solidFill>
                <a:ea typeface="Tahoma" panose="020B0604030504040204" pitchFamily="34" charset="0"/>
                <a:cs typeface="Tahoma" panose="020B0604030504040204" pitchFamily="34" charset="0"/>
              </a:rPr>
              <a:t>All ductwork to meet Seal Class A to align with ASHRAE 90.1</a:t>
            </a:r>
            <a:endParaRPr lang="en-US" dirty="0">
              <a:solidFill>
                <a:schemeClr val="tx2"/>
              </a:solidFill>
            </a:endParaRPr>
          </a:p>
        </p:txBody>
      </p:sp>
      <p:sp>
        <p:nvSpPr>
          <p:cNvPr id="7" name="TextBox 6">
            <a:extLst>
              <a:ext uri="{FF2B5EF4-FFF2-40B4-BE49-F238E27FC236}">
                <a16:creationId xmlns:a16="http://schemas.microsoft.com/office/drawing/2014/main" id="{77970F9A-2E5C-4BFC-A197-C6654847E561}"/>
              </a:ext>
            </a:extLst>
          </p:cNvPr>
          <p:cNvSpPr txBox="1"/>
          <p:nvPr/>
        </p:nvSpPr>
        <p:spPr>
          <a:xfrm>
            <a:off x="791827" y="1229145"/>
            <a:ext cx="6252210" cy="707886"/>
          </a:xfrm>
          <a:prstGeom prst="rect">
            <a:avLst/>
          </a:prstGeom>
          <a:noFill/>
        </p:spPr>
        <p:txBody>
          <a:bodyPr wrap="square">
            <a:spAutoFit/>
          </a:bodyPr>
          <a:lstStyle/>
          <a:p>
            <a:r>
              <a:rPr lang="en-US" sz="2000" b="1" dirty="0">
                <a:solidFill>
                  <a:schemeClr val="tx2"/>
                </a:solidFill>
              </a:rPr>
              <a:t>Section:120.4–MANDATORY REQUIREMENTS FOR DUCT AND PLENUM MATERIALS</a:t>
            </a:r>
          </a:p>
        </p:txBody>
      </p:sp>
    </p:spTree>
    <p:extLst>
      <p:ext uri="{BB962C8B-B14F-4D97-AF65-F5344CB8AC3E}">
        <p14:creationId xmlns:p14="http://schemas.microsoft.com/office/powerpoint/2010/main" val="16302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0C3B-ED63-4E21-A3FD-A854D86971BE}"/>
              </a:ext>
            </a:extLst>
          </p:cNvPr>
          <p:cNvSpPr>
            <a:spLocks noGrp="1"/>
          </p:cNvSpPr>
          <p:nvPr>
            <p:ph type="title"/>
          </p:nvPr>
        </p:nvSpPr>
        <p:spPr/>
        <p:txBody>
          <a:bodyPr>
            <a:normAutofit/>
          </a:bodyPr>
          <a:lstStyle/>
          <a:p>
            <a:r>
              <a:rPr lang="en-US" sz="3200" dirty="0"/>
              <a:t>Boilers</a:t>
            </a:r>
          </a:p>
        </p:txBody>
      </p:sp>
      <p:sp>
        <p:nvSpPr>
          <p:cNvPr id="3" name="Content Placeholder 2">
            <a:extLst>
              <a:ext uri="{FF2B5EF4-FFF2-40B4-BE49-F238E27FC236}">
                <a16:creationId xmlns:a16="http://schemas.microsoft.com/office/drawing/2014/main" id="{EF5D0150-4013-48D7-A84F-2E8689FE13B5}"/>
              </a:ext>
            </a:extLst>
          </p:cNvPr>
          <p:cNvSpPr>
            <a:spLocks noGrp="1"/>
          </p:cNvSpPr>
          <p:nvPr>
            <p:ph sz="half" idx="1"/>
          </p:nvPr>
        </p:nvSpPr>
        <p:spPr>
          <a:xfrm>
            <a:off x="611176" y="1409414"/>
            <a:ext cx="5484824" cy="4758055"/>
          </a:xfrm>
        </p:spPr>
        <p:txBody>
          <a:bodyPr>
            <a:normAutofit fontScale="85000" lnSpcReduction="20000"/>
          </a:bodyPr>
          <a:lstStyle/>
          <a:p>
            <a:pPr marL="0" indent="0">
              <a:buNone/>
            </a:pPr>
            <a:r>
              <a:rPr lang="en-US" sz="2400" b="1" dirty="0">
                <a:solidFill>
                  <a:schemeClr val="tx2"/>
                </a:solidFill>
                <a:ea typeface="Tahoma" panose="020B0604030504040204" pitchFamily="34" charset="0"/>
                <a:cs typeface="Calibri" panose="020F0502020204030204" pitchFamily="34" charset="0"/>
              </a:rPr>
              <a:t>Section:140.4(k)8</a:t>
            </a:r>
            <a:endParaRPr lang="en-US" sz="2400" dirty="0">
              <a:solidFill>
                <a:schemeClr val="tx2"/>
              </a:solidFill>
            </a:endParaRPr>
          </a:p>
          <a:p>
            <a:pPr marL="0" indent="0">
              <a:buNone/>
            </a:pPr>
            <a:endParaRPr lang="en-US" dirty="0"/>
          </a:p>
          <a:p>
            <a:pPr marL="0" indent="0">
              <a:buNone/>
            </a:pPr>
            <a:r>
              <a:rPr lang="en-US" dirty="0"/>
              <a:t>New Prescriptive requirements apply to:</a:t>
            </a:r>
          </a:p>
          <a:p>
            <a:r>
              <a:rPr lang="en-US" dirty="0"/>
              <a:t>Space heating gas boiler systems with total input 1,000,000 – 10,000,000 Btu/</a:t>
            </a:r>
            <a:r>
              <a:rPr lang="en-US" dirty="0" err="1"/>
              <a:t>hr</a:t>
            </a:r>
            <a:endParaRPr lang="en-US" dirty="0"/>
          </a:p>
          <a:p>
            <a:pPr lvl="1"/>
            <a:r>
              <a:rPr lang="en-US" dirty="0"/>
              <a:t>Boilers &lt; 300,000 Btu/</a:t>
            </a:r>
            <a:r>
              <a:rPr lang="en-US" dirty="0" err="1"/>
              <a:t>hr</a:t>
            </a:r>
            <a:r>
              <a:rPr lang="en-US" dirty="0"/>
              <a:t> not included in the  total system input</a:t>
            </a:r>
          </a:p>
          <a:p>
            <a:r>
              <a:rPr lang="en-US" dirty="0"/>
              <a:t>Hot Water Distribution Design:</a:t>
            </a:r>
          </a:p>
          <a:p>
            <a:pPr lvl="1"/>
            <a:r>
              <a:rPr lang="en-US" dirty="0"/>
              <a:t>Climate Zones 1-6, 9-14, 16:</a:t>
            </a:r>
          </a:p>
          <a:p>
            <a:pPr lvl="2"/>
            <a:r>
              <a:rPr lang="en-US" dirty="0"/>
              <a:t>90% minimum efficiency</a:t>
            </a:r>
          </a:p>
          <a:p>
            <a:pPr lvl="2"/>
            <a:r>
              <a:rPr lang="en-US" dirty="0"/>
              <a:t>Coils and other heat exchangers designed for  hot water return temperature of 120°F or less</a:t>
            </a:r>
          </a:p>
          <a:p>
            <a:pPr lvl="2"/>
            <a:r>
              <a:rPr lang="en-US" dirty="0"/>
              <a:t>The flow rate of hot water that recirculates is reduced to ≤ 20% of the design flow of the operating boilers</a:t>
            </a:r>
          </a:p>
        </p:txBody>
      </p:sp>
      <p:sp>
        <p:nvSpPr>
          <p:cNvPr id="5" name="object 7">
            <a:extLst>
              <a:ext uri="{FF2B5EF4-FFF2-40B4-BE49-F238E27FC236}">
                <a16:creationId xmlns:a16="http://schemas.microsoft.com/office/drawing/2014/main" id="{38E95A11-1E34-4CA3-BBE2-53229068805F}"/>
              </a:ext>
            </a:extLst>
          </p:cNvPr>
          <p:cNvSpPr/>
          <p:nvPr/>
        </p:nvSpPr>
        <p:spPr>
          <a:xfrm>
            <a:off x="6283483" y="2072086"/>
            <a:ext cx="5210327" cy="31421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20135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B651-D84D-460C-81ED-2E50EC3B0C79}"/>
              </a:ext>
            </a:extLst>
          </p:cNvPr>
          <p:cNvSpPr>
            <a:spLocks noGrp="1"/>
          </p:cNvSpPr>
          <p:nvPr>
            <p:ph type="title"/>
          </p:nvPr>
        </p:nvSpPr>
        <p:spPr/>
        <p:txBody>
          <a:bodyPr/>
          <a:lstStyle/>
          <a:p>
            <a:r>
              <a:rPr lang="en-US" dirty="0"/>
              <a:t>Federal Equipment Ratings</a:t>
            </a:r>
          </a:p>
        </p:txBody>
      </p:sp>
      <p:sp>
        <p:nvSpPr>
          <p:cNvPr id="3" name="Content Placeholder 2">
            <a:extLst>
              <a:ext uri="{FF2B5EF4-FFF2-40B4-BE49-F238E27FC236}">
                <a16:creationId xmlns:a16="http://schemas.microsoft.com/office/drawing/2014/main" id="{E5AC25D6-A253-40F0-932E-66423CD49527}"/>
              </a:ext>
            </a:extLst>
          </p:cNvPr>
          <p:cNvSpPr>
            <a:spLocks noGrp="1"/>
          </p:cNvSpPr>
          <p:nvPr>
            <p:ph sz="half" idx="1"/>
          </p:nvPr>
        </p:nvSpPr>
        <p:spPr/>
        <p:txBody>
          <a:bodyPr/>
          <a:lstStyle/>
          <a:p>
            <a:r>
              <a:rPr lang="en-US" dirty="0"/>
              <a:t>Currently SEER, HSPF and EER </a:t>
            </a:r>
          </a:p>
          <a:p>
            <a:r>
              <a:rPr lang="en-US" dirty="0"/>
              <a:t>Federal and CA T24 Part 6 : January 1, 2023 (or earlier depending on manufacturer inventory) SEER2. HSPF2, EER2 </a:t>
            </a:r>
          </a:p>
          <a:p>
            <a:r>
              <a:rPr lang="en-US" dirty="0"/>
              <a:t>Compliance tables in development</a:t>
            </a:r>
          </a:p>
        </p:txBody>
      </p:sp>
      <p:pic>
        <p:nvPicPr>
          <p:cNvPr id="10" name="Content Placeholder 9">
            <a:extLst>
              <a:ext uri="{FF2B5EF4-FFF2-40B4-BE49-F238E27FC236}">
                <a16:creationId xmlns:a16="http://schemas.microsoft.com/office/drawing/2014/main" id="{03A08A72-125D-20EF-890D-547E1415BB7F}"/>
              </a:ext>
            </a:extLst>
          </p:cNvPr>
          <p:cNvPicPr>
            <a:picLocks noGrp="1" noChangeAspect="1"/>
          </p:cNvPicPr>
          <p:nvPr>
            <p:ph sz="half" idx="2"/>
          </p:nvPr>
        </p:nvPicPr>
        <p:blipFill>
          <a:blip r:embed="rId2"/>
          <a:stretch>
            <a:fillRect/>
          </a:stretch>
        </p:blipFill>
        <p:spPr>
          <a:xfrm>
            <a:off x="6700060" y="1825625"/>
            <a:ext cx="4125879" cy="4351338"/>
          </a:xfrm>
        </p:spPr>
      </p:pic>
    </p:spTree>
    <p:extLst>
      <p:ext uri="{BB962C8B-B14F-4D97-AF65-F5344CB8AC3E}">
        <p14:creationId xmlns:p14="http://schemas.microsoft.com/office/powerpoint/2010/main" val="1439658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prstGeom prst="rect">
            <a:avLst/>
          </a:prstGeom>
        </p:spPr>
        <p:txBody>
          <a:bodyPr/>
          <a:lstStyle/>
          <a:p>
            <a:pPr algn="l"/>
            <a:r>
              <a:rPr lang="en-US" altLang="en-US" sz="5400" b="1" dirty="0">
                <a:solidFill>
                  <a:schemeClr val="accent1">
                    <a:lumMod val="50000"/>
                  </a:schemeClr>
                </a:solidFill>
                <a:cs typeface="Arial" panose="020B0604020202020204" pitchFamily="34" charset="0"/>
              </a:rPr>
              <a:t>Covered Process</a:t>
            </a:r>
            <a:endParaRPr lang="en-US" altLang="en-US" sz="5400" b="1" u="sng" dirty="0">
              <a:solidFill>
                <a:schemeClr val="accent1">
                  <a:lumMod val="50000"/>
                </a:schemeClr>
              </a:solidFill>
              <a:cs typeface="Arial" panose="020B0604020202020204" pitchFamily="34" charset="0"/>
            </a:endParaRPr>
          </a:p>
        </p:txBody>
      </p:sp>
      <p:sp>
        <p:nvSpPr>
          <p:cNvPr id="3" name="Content Placeholder 2">
            <a:extLst>
              <a:ext uri="{FF2B5EF4-FFF2-40B4-BE49-F238E27FC236}">
                <a16:creationId xmlns:a16="http://schemas.microsoft.com/office/drawing/2014/main" id="{F9E7F9BD-13D6-498A-A2F0-1B5A6C8F1376}"/>
              </a:ext>
            </a:extLst>
          </p:cNvPr>
          <p:cNvSpPr txBox="1">
            <a:spLocks/>
          </p:cNvSpPr>
          <p:nvPr/>
        </p:nvSpPr>
        <p:spPr>
          <a:xfrm>
            <a:off x="449572" y="1674418"/>
            <a:ext cx="6203367" cy="39553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lnSpc>
                <a:spcPct val="100000"/>
              </a:lnSpc>
            </a:pPr>
            <a:r>
              <a:rPr lang="en-US" sz="2800" dirty="0"/>
              <a:t>Computer Room ACs</a:t>
            </a:r>
          </a:p>
          <a:p>
            <a:pPr lvl="1">
              <a:lnSpc>
                <a:spcPct val="100000"/>
              </a:lnSpc>
            </a:pPr>
            <a:r>
              <a:rPr lang="en-US" sz="2800" dirty="0" err="1"/>
              <a:t>Transcritical</a:t>
            </a:r>
            <a:r>
              <a:rPr lang="en-US" sz="2800" dirty="0"/>
              <a:t> CO2</a:t>
            </a:r>
          </a:p>
          <a:p>
            <a:pPr lvl="1">
              <a:lnSpc>
                <a:spcPct val="100000"/>
              </a:lnSpc>
            </a:pPr>
            <a:r>
              <a:rPr lang="en-US" sz="2800" dirty="0"/>
              <a:t>Compressed Air</a:t>
            </a:r>
          </a:p>
          <a:p>
            <a:pPr lvl="1">
              <a:lnSpc>
                <a:spcPct val="100000"/>
              </a:lnSpc>
            </a:pPr>
            <a:r>
              <a:rPr lang="en-US" sz="2800" dirty="0"/>
              <a:t>Steam Traps</a:t>
            </a:r>
          </a:p>
          <a:p>
            <a:pPr lvl="1">
              <a:lnSpc>
                <a:spcPct val="100000"/>
              </a:lnSpc>
            </a:pPr>
            <a:r>
              <a:rPr lang="en-US" sz="2800" dirty="0"/>
              <a:t>Grow Facilities</a:t>
            </a:r>
          </a:p>
          <a:p>
            <a:pPr lvl="1">
              <a:lnSpc>
                <a:spcPct val="100000"/>
              </a:lnSpc>
            </a:pPr>
            <a:endParaRPr lang="en-US" sz="2800" dirty="0"/>
          </a:p>
          <a:p>
            <a:pPr marL="0" indent="0">
              <a:lnSpc>
                <a:spcPct val="100000"/>
              </a:lnSpc>
              <a:buNone/>
            </a:pPr>
            <a:endParaRPr lang="en-US" sz="2800" dirty="0"/>
          </a:p>
        </p:txBody>
      </p:sp>
      <p:sp>
        <p:nvSpPr>
          <p:cNvPr id="4" name="Content Placeholder 2">
            <a:extLst>
              <a:ext uri="{FF2B5EF4-FFF2-40B4-BE49-F238E27FC236}">
                <a16:creationId xmlns:a16="http://schemas.microsoft.com/office/drawing/2014/main" id="{B981C4E0-C7A2-49F4-81DF-2548EB1AD073}"/>
              </a:ext>
            </a:extLst>
          </p:cNvPr>
          <p:cNvSpPr txBox="1">
            <a:spLocks/>
          </p:cNvSpPr>
          <p:nvPr/>
        </p:nvSpPr>
        <p:spPr>
          <a:xfrm>
            <a:off x="5331425" y="1772097"/>
            <a:ext cx="6411003" cy="403285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New requirements added for </a:t>
            </a:r>
            <a:r>
              <a:rPr lang="en-US" sz="2800" dirty="0" err="1"/>
              <a:t>transcritical</a:t>
            </a:r>
            <a:r>
              <a:rPr lang="en-US" sz="2800" dirty="0"/>
              <a:t> CO</a:t>
            </a:r>
            <a:r>
              <a:rPr lang="en-US" sz="2800" baseline="-25000" dirty="0"/>
              <a:t>2</a:t>
            </a:r>
            <a:r>
              <a:rPr lang="en-US" sz="2800" dirty="0"/>
              <a:t> gas coolers for refrigerated warehouses and commercial refrigeration</a:t>
            </a:r>
          </a:p>
          <a:p>
            <a:pPr lvl="1"/>
            <a:r>
              <a:rPr lang="en-US" sz="2800" dirty="0"/>
              <a:t>Prohibited in some climate zones</a:t>
            </a:r>
          </a:p>
          <a:p>
            <a:r>
              <a:rPr lang="en-US" sz="2800" dirty="0"/>
              <a:t>New requirements added for compressed air systems</a:t>
            </a:r>
          </a:p>
          <a:p>
            <a:pPr lvl="1"/>
            <a:r>
              <a:rPr lang="en-US" sz="2800" dirty="0"/>
              <a:t>Monitoring</a:t>
            </a:r>
          </a:p>
          <a:p>
            <a:pPr lvl="1"/>
            <a:r>
              <a:rPr lang="en-US" sz="2800" dirty="0"/>
              <a:t>Pipe leak testing</a:t>
            </a:r>
          </a:p>
          <a:p>
            <a:pPr lvl="1"/>
            <a:r>
              <a:rPr lang="en-US" sz="2800" dirty="0"/>
              <a:t>Pipe sizing</a:t>
            </a:r>
          </a:p>
          <a:p>
            <a:r>
              <a:rPr lang="en-US" sz="2800" dirty="0"/>
              <a:t>New requirements for steam traps</a:t>
            </a:r>
          </a:p>
        </p:txBody>
      </p:sp>
    </p:spTree>
    <p:extLst>
      <p:ext uri="{BB962C8B-B14F-4D97-AF65-F5344CB8AC3E}">
        <p14:creationId xmlns:p14="http://schemas.microsoft.com/office/powerpoint/2010/main" val="431417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Computer Room Efficiency</a:t>
            </a:r>
          </a:p>
        </p:txBody>
      </p:sp>
      <p:sp>
        <p:nvSpPr>
          <p:cNvPr id="3" name="Content Placeholder 2"/>
          <p:cNvSpPr>
            <a:spLocks noGrp="1"/>
          </p:cNvSpPr>
          <p:nvPr>
            <p:ph idx="1"/>
          </p:nvPr>
        </p:nvSpPr>
        <p:spPr>
          <a:xfrm>
            <a:off x="564906" y="1938858"/>
            <a:ext cx="5057734" cy="4351338"/>
          </a:xfrm>
        </p:spPr>
        <p:txBody>
          <a:bodyPr>
            <a:normAutofit/>
          </a:bodyPr>
          <a:lstStyle/>
          <a:p>
            <a:pPr marL="0" indent="0">
              <a:buNone/>
            </a:pPr>
            <a:r>
              <a:rPr lang="en-US" dirty="0"/>
              <a:t>Computer room efficiency measures include revisions to existing mandatory requirements and new mandatory requirements.</a:t>
            </a:r>
          </a:p>
          <a:p>
            <a:r>
              <a:rPr lang="en-US" dirty="0"/>
              <a:t>Reheat controls preventing reheating, re-cooling and simultaneous heating and cooling</a:t>
            </a:r>
          </a:p>
          <a:p>
            <a:r>
              <a:rPr lang="en-US" dirty="0"/>
              <a:t>Humidification shall be adiabatic</a:t>
            </a:r>
          </a:p>
          <a:p>
            <a:r>
              <a:rPr lang="en-US" dirty="0"/>
              <a:t>Variable fan controls when mechanical cooling capacity &gt; 60,000 Btu/</a:t>
            </a:r>
            <a:r>
              <a:rPr lang="en-US" dirty="0" err="1"/>
              <a:t>hr</a:t>
            </a:r>
            <a:endParaRPr lang="en-US" dirty="0"/>
          </a:p>
        </p:txBody>
      </p:sp>
      <p:sp>
        <p:nvSpPr>
          <p:cNvPr id="5" name="Slide Number Placeholder 4"/>
          <p:cNvSpPr>
            <a:spLocks noGrp="1"/>
          </p:cNvSpPr>
          <p:nvPr>
            <p:ph type="sldNum" sz="quarter" idx="12"/>
          </p:nvPr>
        </p:nvSpPr>
        <p:spPr/>
        <p:txBody>
          <a:bodyPr/>
          <a:lstStyle/>
          <a:p>
            <a:fld id="{005C4985-ACD0-2B4C-8981-36243250F268}" type="slidenum">
              <a:rPr lang="en-US" smtClean="0"/>
              <a:t>29</a:t>
            </a:fld>
            <a:endParaRPr lang="en-US" dirty="0"/>
          </a:p>
        </p:txBody>
      </p:sp>
      <p:sp>
        <p:nvSpPr>
          <p:cNvPr id="6" name="object 6">
            <a:extLst>
              <a:ext uri="{FF2B5EF4-FFF2-40B4-BE49-F238E27FC236}">
                <a16:creationId xmlns:a16="http://schemas.microsoft.com/office/drawing/2014/main" id="{63FE43F4-8E8D-4D7E-93F0-316CD64C4F34}"/>
              </a:ext>
            </a:extLst>
          </p:cNvPr>
          <p:cNvSpPr/>
          <p:nvPr/>
        </p:nvSpPr>
        <p:spPr>
          <a:xfrm>
            <a:off x="6220420" y="2119318"/>
            <a:ext cx="5210327" cy="3132175"/>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5D22D8BA-5EB8-4F66-8266-07751493480B}"/>
              </a:ext>
            </a:extLst>
          </p:cNvPr>
          <p:cNvSpPr txBox="1"/>
          <p:nvPr/>
        </p:nvSpPr>
        <p:spPr>
          <a:xfrm>
            <a:off x="564906" y="1195988"/>
            <a:ext cx="9398243" cy="369332"/>
          </a:xfrm>
          <a:prstGeom prst="rect">
            <a:avLst/>
          </a:prstGeom>
          <a:noFill/>
        </p:spPr>
        <p:txBody>
          <a:bodyPr wrap="square">
            <a:spAutoFit/>
          </a:bodyPr>
          <a:lstStyle/>
          <a:p>
            <a:r>
              <a:rPr lang="en-US" sz="1800" b="1" dirty="0">
                <a:solidFill>
                  <a:schemeClr val="tx2"/>
                </a:solidFill>
              </a:rPr>
              <a:t>Section:120.6(</a:t>
            </a:r>
            <a:r>
              <a:rPr lang="en-US" b="1" dirty="0">
                <a:solidFill>
                  <a:schemeClr val="tx2"/>
                </a:solidFill>
              </a:rPr>
              <a:t>j</a:t>
            </a:r>
            <a:r>
              <a:rPr lang="en-US" sz="1800" b="1" dirty="0">
                <a:solidFill>
                  <a:schemeClr val="tx2"/>
                </a:solidFill>
              </a:rPr>
              <a:t>) -  Mandatory Requirements for Computer Rooms</a:t>
            </a:r>
          </a:p>
        </p:txBody>
      </p:sp>
    </p:spTree>
    <p:extLst>
      <p:ext uri="{BB962C8B-B14F-4D97-AF65-F5344CB8AC3E}">
        <p14:creationId xmlns:p14="http://schemas.microsoft.com/office/powerpoint/2010/main" val="5045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98C45-3DE3-4F08-8563-C40C6F884D2D}"/>
              </a:ext>
            </a:extLst>
          </p:cNvPr>
          <p:cNvSpPr>
            <a:spLocks noGrp="1"/>
          </p:cNvSpPr>
          <p:nvPr>
            <p:ph type="title"/>
          </p:nvPr>
        </p:nvSpPr>
        <p:spPr>
          <a:xfrm>
            <a:off x="1399822" y="0"/>
            <a:ext cx="9953978" cy="1275907"/>
          </a:xfrm>
        </p:spPr>
        <p:txBody>
          <a:bodyPr/>
          <a:lstStyle/>
          <a:p>
            <a:r>
              <a:rPr lang="en-US" altLang="en-US" b="1" dirty="0">
                <a:cs typeface="Arial" panose="020B0604020202020204" pitchFamily="34" charset="0"/>
              </a:rPr>
              <a:t>Agenda</a:t>
            </a:r>
            <a:endParaRPr lang="en-US" dirty="0"/>
          </a:p>
        </p:txBody>
      </p:sp>
      <p:sp>
        <p:nvSpPr>
          <p:cNvPr id="4099" name="Content Placeholder 2"/>
          <p:cNvSpPr>
            <a:spLocks noGrp="1"/>
          </p:cNvSpPr>
          <p:nvPr>
            <p:ph idx="1"/>
          </p:nvPr>
        </p:nvSpPr>
        <p:spPr>
          <a:xfrm>
            <a:off x="1053296" y="1275907"/>
            <a:ext cx="10506100" cy="4901056"/>
          </a:xfrm>
        </p:spPr>
        <p:txBody>
          <a:bodyPr>
            <a:normAutofit lnSpcReduction="10000"/>
          </a:bodyPr>
          <a:lstStyle/>
          <a:p>
            <a:pPr marL="457200" indent="-457200">
              <a:buFont typeface="Arial" panose="020B0604020202020204" pitchFamily="34" charset="0"/>
              <a:buChar char="•"/>
              <a:defRPr/>
            </a:pPr>
            <a:r>
              <a:rPr lang="en-US" altLang="en-US" sz="2800" dirty="0">
                <a:cs typeface="Arial" panose="020B0604020202020204" pitchFamily="34" charset="0"/>
              </a:rPr>
              <a:t>2022 Energy Code basics</a:t>
            </a:r>
          </a:p>
          <a:p>
            <a:pPr marL="228600" indent="-457200">
              <a:buFont typeface="Arial" panose="020B0604020202020204" pitchFamily="34" charset="0"/>
              <a:buChar char="•"/>
              <a:defRPr/>
            </a:pPr>
            <a:r>
              <a:rPr lang="en-US" altLang="en-US" sz="2800" dirty="0">
                <a:cs typeface="Arial" panose="020B0604020202020204" pitchFamily="34" charset="0"/>
              </a:rPr>
              <a:t>Nonresidential HVAC Overview</a:t>
            </a:r>
          </a:p>
          <a:p>
            <a:pPr lvl="1" indent="-457200">
              <a:buFont typeface="Arial" panose="020B0604020202020204" pitchFamily="34" charset="0"/>
              <a:buChar char="•"/>
              <a:defRPr/>
            </a:pPr>
            <a:r>
              <a:rPr lang="en-US" altLang="en-US" sz="2800" dirty="0">
                <a:cs typeface="Arial" panose="020B0604020202020204" pitchFamily="34" charset="0"/>
              </a:rPr>
              <a:t>Mechanical Mandatory Measures</a:t>
            </a:r>
          </a:p>
          <a:p>
            <a:pPr lvl="1" indent="-457200">
              <a:buFont typeface="Arial" panose="020B0604020202020204" pitchFamily="34" charset="0"/>
              <a:buChar char="•"/>
              <a:defRPr/>
            </a:pPr>
            <a:r>
              <a:rPr lang="en-US" altLang="en-US" sz="2800" dirty="0">
                <a:cs typeface="Arial" panose="020B0604020202020204" pitchFamily="34" charset="0"/>
              </a:rPr>
              <a:t>Fan Power</a:t>
            </a:r>
          </a:p>
          <a:p>
            <a:pPr lvl="1" indent="-457200">
              <a:buFont typeface="Arial" panose="020B0604020202020204" pitchFamily="34" charset="0"/>
              <a:buChar char="•"/>
              <a:defRPr/>
            </a:pPr>
            <a:r>
              <a:rPr lang="en-US" altLang="en-US" sz="2800" dirty="0">
                <a:cs typeface="Arial" panose="020B0604020202020204" pitchFamily="34" charset="0"/>
              </a:rPr>
              <a:t>Economizers</a:t>
            </a:r>
          </a:p>
          <a:p>
            <a:pPr lvl="1" indent="-457200">
              <a:buFont typeface="Arial" panose="020B0604020202020204" pitchFamily="34" charset="0"/>
              <a:buChar char="•"/>
              <a:defRPr/>
            </a:pPr>
            <a:r>
              <a:rPr lang="en-US" altLang="en-US" sz="2800" dirty="0">
                <a:cs typeface="Arial" panose="020B0604020202020204" pitchFamily="34" charset="0"/>
              </a:rPr>
              <a:t>DOAS </a:t>
            </a:r>
          </a:p>
          <a:p>
            <a:pPr lvl="1" indent="-457200">
              <a:buFont typeface="Arial" panose="020B0604020202020204" pitchFamily="34" charset="0"/>
              <a:buChar char="•"/>
              <a:defRPr/>
            </a:pPr>
            <a:r>
              <a:rPr lang="en-US" altLang="en-US" sz="2800" dirty="0">
                <a:cs typeface="Arial" panose="020B0604020202020204" pitchFamily="34" charset="0"/>
              </a:rPr>
              <a:t>Exhaust Air Heat Recovery</a:t>
            </a:r>
          </a:p>
          <a:p>
            <a:pPr lvl="1" indent="-457200">
              <a:buFont typeface="Arial" panose="020B0604020202020204" pitchFamily="34" charset="0"/>
              <a:buChar char="•"/>
              <a:defRPr/>
            </a:pPr>
            <a:r>
              <a:rPr lang="en-US" altLang="en-US" sz="2800" dirty="0">
                <a:cs typeface="Arial" panose="020B0604020202020204" pitchFamily="34" charset="0"/>
              </a:rPr>
              <a:t>Ventilation Requirements</a:t>
            </a:r>
          </a:p>
          <a:p>
            <a:pPr lvl="1" indent="-457200">
              <a:buFont typeface="Arial" panose="020B0604020202020204" pitchFamily="34" charset="0"/>
              <a:buChar char="•"/>
              <a:defRPr/>
            </a:pPr>
            <a:r>
              <a:rPr lang="en-US" altLang="en-US" sz="2800" dirty="0">
                <a:cs typeface="Arial" panose="020B0604020202020204" pitchFamily="34" charset="0"/>
              </a:rPr>
              <a:t>Heat Pump Baseline</a:t>
            </a:r>
          </a:p>
          <a:p>
            <a:pPr marL="228600" indent="-457200">
              <a:buFont typeface="Arial" panose="020B0604020202020204" pitchFamily="34" charset="0"/>
              <a:buChar char="•"/>
              <a:defRPr/>
            </a:pPr>
            <a:r>
              <a:rPr lang="en-US" altLang="en-US" sz="2800" dirty="0">
                <a:cs typeface="Arial" panose="020B0604020202020204" pitchFamily="34" charset="0"/>
              </a:rPr>
              <a:t>Multifamily Restructuring</a:t>
            </a:r>
          </a:p>
          <a:p>
            <a:pPr marL="228600" indent="-457200">
              <a:buFont typeface="Arial" panose="020B0604020202020204" pitchFamily="34" charset="0"/>
              <a:buChar char="•"/>
              <a:defRPr/>
            </a:pPr>
            <a:r>
              <a:rPr lang="en-US" altLang="en-US" sz="2800" dirty="0">
                <a:cs typeface="Arial" panose="020B0604020202020204" pitchFamily="34" charset="0"/>
              </a:rPr>
              <a:t>Resources</a:t>
            </a:r>
          </a:p>
        </p:txBody>
      </p:sp>
    </p:spTree>
    <p:extLst>
      <p:ext uri="{BB962C8B-B14F-4D97-AF65-F5344CB8AC3E}">
        <p14:creationId xmlns:p14="http://schemas.microsoft.com/office/powerpoint/2010/main" val="3205072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Computer Room Efficiency</a:t>
            </a:r>
          </a:p>
        </p:txBody>
      </p:sp>
      <p:sp>
        <p:nvSpPr>
          <p:cNvPr id="3" name="Content Placeholder 2"/>
          <p:cNvSpPr>
            <a:spLocks noGrp="1"/>
          </p:cNvSpPr>
          <p:nvPr>
            <p:ph idx="1"/>
          </p:nvPr>
        </p:nvSpPr>
        <p:spPr>
          <a:xfrm>
            <a:off x="367183" y="1927207"/>
            <a:ext cx="5057734" cy="4351338"/>
          </a:xfrm>
        </p:spPr>
        <p:txBody>
          <a:bodyPr>
            <a:normAutofit/>
          </a:bodyPr>
          <a:lstStyle/>
          <a:p>
            <a:pPr marL="0" indent="0">
              <a:buNone/>
            </a:pPr>
            <a:r>
              <a:rPr lang="en-US" dirty="0"/>
              <a:t>Prescriptive:</a:t>
            </a:r>
          </a:p>
          <a:p>
            <a:pPr marL="0" indent="0">
              <a:buNone/>
            </a:pPr>
            <a:r>
              <a:rPr lang="en-US" dirty="0"/>
              <a:t>Changes to Prescriptive Requirements for  Computer Rooms:</a:t>
            </a:r>
          </a:p>
          <a:p>
            <a:pPr lvl="1"/>
            <a:r>
              <a:rPr lang="en-US" dirty="0"/>
              <a:t>New language added allowing for  Refrigerant Economizers</a:t>
            </a:r>
          </a:p>
          <a:p>
            <a:pPr lvl="1"/>
            <a:r>
              <a:rPr lang="en-US" dirty="0"/>
              <a:t>Other language changes affecting unit  selections</a:t>
            </a:r>
          </a:p>
          <a:p>
            <a:pPr marL="0" indent="0">
              <a:buNone/>
            </a:pPr>
            <a:endParaRPr lang="en-US" dirty="0"/>
          </a:p>
        </p:txBody>
      </p:sp>
      <p:sp>
        <p:nvSpPr>
          <p:cNvPr id="5" name="Slide Number Placeholder 4"/>
          <p:cNvSpPr>
            <a:spLocks noGrp="1"/>
          </p:cNvSpPr>
          <p:nvPr>
            <p:ph type="sldNum" sz="quarter" idx="12"/>
          </p:nvPr>
        </p:nvSpPr>
        <p:spPr/>
        <p:txBody>
          <a:bodyPr/>
          <a:lstStyle/>
          <a:p>
            <a:fld id="{005C4985-ACD0-2B4C-8981-36243250F268}" type="slidenum">
              <a:rPr lang="en-US" smtClean="0"/>
              <a:t>30</a:t>
            </a:fld>
            <a:endParaRPr lang="en-US" dirty="0"/>
          </a:p>
        </p:txBody>
      </p:sp>
      <p:sp>
        <p:nvSpPr>
          <p:cNvPr id="7" name="object 25">
            <a:extLst>
              <a:ext uri="{FF2B5EF4-FFF2-40B4-BE49-F238E27FC236}">
                <a16:creationId xmlns:a16="http://schemas.microsoft.com/office/drawing/2014/main" id="{56377BEC-AE6E-43A5-9C4B-A328C200AE23}"/>
              </a:ext>
            </a:extLst>
          </p:cNvPr>
          <p:cNvSpPr/>
          <p:nvPr/>
        </p:nvSpPr>
        <p:spPr>
          <a:xfrm>
            <a:off x="7560265" y="1446791"/>
            <a:ext cx="3879193" cy="3774748"/>
          </a:xfrm>
          <a:prstGeom prst="rect">
            <a:avLst/>
          </a:prstGeom>
          <a:blipFill>
            <a:blip r:embed="rId3" cstate="print"/>
            <a:stretch>
              <a:fillRect/>
            </a:stretch>
          </a:blipFill>
        </p:spPr>
        <p:txBody>
          <a:bodyPr wrap="square" lIns="0" tIns="0" rIns="0" bIns="0" rtlCol="0"/>
          <a:lstStyle/>
          <a:p>
            <a:endParaRPr/>
          </a:p>
        </p:txBody>
      </p:sp>
      <p:graphicFrame>
        <p:nvGraphicFramePr>
          <p:cNvPr id="8" name="object 16">
            <a:extLst>
              <a:ext uri="{FF2B5EF4-FFF2-40B4-BE49-F238E27FC236}">
                <a16:creationId xmlns:a16="http://schemas.microsoft.com/office/drawing/2014/main" id="{53930FA6-8E13-4535-AC6C-9876A073A6BB}"/>
              </a:ext>
            </a:extLst>
          </p:cNvPr>
          <p:cNvGraphicFramePr>
            <a:graphicFrameLocks noGrp="1"/>
          </p:cNvGraphicFramePr>
          <p:nvPr>
            <p:extLst>
              <p:ext uri="{D42A27DB-BD31-4B8C-83A1-F6EECF244321}">
                <p14:modId xmlns:p14="http://schemas.microsoft.com/office/powerpoint/2010/main" val="3925695872"/>
              </p:ext>
            </p:extLst>
          </p:nvPr>
        </p:nvGraphicFramePr>
        <p:xfrm>
          <a:off x="5804612" y="2159396"/>
          <a:ext cx="1635585" cy="3774755"/>
        </p:xfrm>
        <a:graphic>
          <a:graphicData uri="http://schemas.openxmlformats.org/drawingml/2006/table">
            <a:tbl>
              <a:tblPr firstRow="1" bandRow="1">
                <a:tableStyleId>{2D5ABB26-0587-4C30-8999-92F81FD0307C}</a:tableStyleId>
              </a:tblPr>
              <a:tblGrid>
                <a:gridCol w="593441">
                  <a:extLst>
                    <a:ext uri="{9D8B030D-6E8A-4147-A177-3AD203B41FA5}">
                      <a16:colId xmlns:a16="http://schemas.microsoft.com/office/drawing/2014/main" val="20000"/>
                    </a:ext>
                  </a:extLst>
                </a:gridCol>
                <a:gridCol w="395327">
                  <a:extLst>
                    <a:ext uri="{9D8B030D-6E8A-4147-A177-3AD203B41FA5}">
                      <a16:colId xmlns:a16="http://schemas.microsoft.com/office/drawing/2014/main" val="20001"/>
                    </a:ext>
                  </a:extLst>
                </a:gridCol>
                <a:gridCol w="646817">
                  <a:extLst>
                    <a:ext uri="{9D8B030D-6E8A-4147-A177-3AD203B41FA5}">
                      <a16:colId xmlns:a16="http://schemas.microsoft.com/office/drawing/2014/main" val="20002"/>
                    </a:ext>
                  </a:extLst>
                </a:gridCol>
              </a:tblGrid>
              <a:tr h="700595">
                <a:tc>
                  <a:txBody>
                    <a:bodyPr/>
                    <a:lstStyle/>
                    <a:p>
                      <a:pPr>
                        <a:lnSpc>
                          <a:spcPct val="100000"/>
                        </a:lnSpc>
                        <a:spcBef>
                          <a:spcPts val="10"/>
                        </a:spcBef>
                      </a:pPr>
                      <a:endParaRPr sz="1100">
                        <a:latin typeface="Times New Roman"/>
                        <a:cs typeface="Times New Roman"/>
                      </a:endParaRPr>
                    </a:p>
                    <a:p>
                      <a:pPr marR="9525" algn="r">
                        <a:lnSpc>
                          <a:spcPct val="100000"/>
                        </a:lnSpc>
                      </a:pPr>
                      <a:r>
                        <a:rPr sz="1000" spc="-75">
                          <a:latin typeface="Arial"/>
                          <a:cs typeface="Arial"/>
                        </a:rPr>
                        <a:t>C</a:t>
                      </a:r>
                      <a:r>
                        <a:rPr sz="1000" spc="45">
                          <a:latin typeface="Arial"/>
                          <a:cs typeface="Arial"/>
                        </a:rPr>
                        <a:t>li</a:t>
                      </a:r>
                      <a:r>
                        <a:rPr sz="1000">
                          <a:latin typeface="Arial"/>
                          <a:cs typeface="Arial"/>
                        </a:rPr>
                        <a:t>m</a:t>
                      </a:r>
                      <a:r>
                        <a:rPr sz="1000" spc="-110">
                          <a:latin typeface="Arial"/>
                          <a:cs typeface="Arial"/>
                        </a:rPr>
                        <a:t> </a:t>
                      </a:r>
                      <a:r>
                        <a:rPr sz="1000" spc="10">
                          <a:latin typeface="Arial"/>
                          <a:cs typeface="Arial"/>
                        </a:rPr>
                        <a:t>a</a:t>
                      </a:r>
                      <a:r>
                        <a:rPr sz="1000" spc="85">
                          <a:latin typeface="Arial"/>
                          <a:cs typeface="Arial"/>
                        </a:rPr>
                        <a:t>t</a:t>
                      </a:r>
                      <a:r>
                        <a:rPr sz="1000">
                          <a:latin typeface="Arial"/>
                          <a:cs typeface="Arial"/>
                        </a:rPr>
                        <a:t>e</a:t>
                      </a:r>
                    </a:p>
                  </a:txBody>
                  <a:tcPr marL="0" marR="0" marT="1270" marB="0">
                    <a:lnL w="9525">
                      <a:solidFill>
                        <a:srgbClr val="758B34"/>
                      </a:solidFill>
                      <a:prstDash val="solid"/>
                    </a:lnL>
                    <a:lnT w="9525">
                      <a:solidFill>
                        <a:srgbClr val="758B34"/>
                      </a:solidFill>
                      <a:prstDash val="solid"/>
                    </a:lnT>
                    <a:lnB w="6350">
                      <a:solidFill>
                        <a:srgbClr val="758B34"/>
                      </a:solidFill>
                      <a:prstDash val="solid"/>
                    </a:lnB>
                    <a:solidFill>
                      <a:srgbClr val="C6E17C"/>
                    </a:solidFill>
                  </a:tcPr>
                </a:tc>
                <a:tc>
                  <a:txBody>
                    <a:bodyPr/>
                    <a:lstStyle/>
                    <a:p>
                      <a:pPr>
                        <a:lnSpc>
                          <a:spcPct val="100000"/>
                        </a:lnSpc>
                        <a:spcBef>
                          <a:spcPts val="10"/>
                        </a:spcBef>
                      </a:pPr>
                      <a:endParaRPr sz="1100">
                        <a:latin typeface="Times New Roman"/>
                        <a:cs typeface="Times New Roman"/>
                      </a:endParaRPr>
                    </a:p>
                    <a:p>
                      <a:pPr marL="10160">
                        <a:lnSpc>
                          <a:spcPct val="100000"/>
                        </a:lnSpc>
                      </a:pPr>
                      <a:r>
                        <a:rPr sz="1000" spc="25">
                          <a:latin typeface="Arial"/>
                          <a:cs typeface="Arial"/>
                        </a:rPr>
                        <a:t>Zone</a:t>
                      </a:r>
                      <a:endParaRPr sz="1000">
                        <a:latin typeface="Arial"/>
                        <a:cs typeface="Arial"/>
                      </a:endParaRPr>
                    </a:p>
                  </a:txBody>
                  <a:tcPr marL="0" marR="0" marT="1270" marB="0">
                    <a:lnT w="9525">
                      <a:solidFill>
                        <a:srgbClr val="758B34"/>
                      </a:solidFill>
                      <a:prstDash val="solid"/>
                    </a:lnT>
                    <a:lnB w="6350">
                      <a:solidFill>
                        <a:srgbClr val="758B34"/>
                      </a:solidFill>
                      <a:prstDash val="solid"/>
                    </a:lnB>
                    <a:solidFill>
                      <a:srgbClr val="C6E17C"/>
                    </a:solidFill>
                  </a:tcPr>
                </a:tc>
                <a:tc>
                  <a:txBody>
                    <a:bodyPr/>
                    <a:lstStyle/>
                    <a:p>
                      <a:pPr marL="35560" marR="20955" indent="109220">
                        <a:lnSpc>
                          <a:spcPct val="101899"/>
                        </a:lnSpc>
                        <a:spcBef>
                          <a:spcPts val="160"/>
                        </a:spcBef>
                      </a:pPr>
                      <a:r>
                        <a:rPr sz="1000" spc="25">
                          <a:latin typeface="Arial"/>
                          <a:cs typeface="Arial"/>
                        </a:rPr>
                        <a:t>Net  </a:t>
                      </a:r>
                      <a:r>
                        <a:rPr sz="1000" spc="-90">
                          <a:latin typeface="Arial"/>
                          <a:cs typeface="Arial"/>
                        </a:rPr>
                        <a:t>S</a:t>
                      </a:r>
                      <a:r>
                        <a:rPr sz="1000" spc="10">
                          <a:latin typeface="Arial"/>
                          <a:cs typeface="Arial"/>
                        </a:rPr>
                        <a:t>e</a:t>
                      </a:r>
                      <a:r>
                        <a:rPr sz="1000" spc="65">
                          <a:latin typeface="Arial"/>
                          <a:cs typeface="Arial"/>
                        </a:rPr>
                        <a:t>n</a:t>
                      </a:r>
                      <a:r>
                        <a:rPr sz="1000" spc="-15">
                          <a:latin typeface="Arial"/>
                          <a:cs typeface="Arial"/>
                        </a:rPr>
                        <a:t>s</a:t>
                      </a:r>
                      <a:r>
                        <a:rPr sz="1000" spc="45">
                          <a:latin typeface="Arial"/>
                          <a:cs typeface="Arial"/>
                        </a:rPr>
                        <a:t>i</a:t>
                      </a:r>
                      <a:r>
                        <a:rPr sz="1000" spc="50">
                          <a:latin typeface="Arial"/>
                          <a:cs typeface="Arial"/>
                        </a:rPr>
                        <a:t>b</a:t>
                      </a:r>
                      <a:r>
                        <a:rPr sz="1000" spc="45">
                          <a:latin typeface="Arial"/>
                          <a:cs typeface="Arial"/>
                        </a:rPr>
                        <a:t>l</a:t>
                      </a:r>
                      <a:r>
                        <a:rPr sz="1000">
                          <a:latin typeface="Arial"/>
                          <a:cs typeface="Arial"/>
                        </a:rPr>
                        <a:t>e</a:t>
                      </a:r>
                    </a:p>
                    <a:p>
                      <a:pPr marL="133350">
                        <a:lnSpc>
                          <a:spcPct val="100000"/>
                        </a:lnSpc>
                        <a:spcBef>
                          <a:spcPts val="35"/>
                        </a:spcBef>
                      </a:pPr>
                      <a:r>
                        <a:rPr sz="1000" spc="-20">
                          <a:latin typeface="Arial"/>
                          <a:cs typeface="Arial"/>
                        </a:rPr>
                        <a:t>COP</a:t>
                      </a:r>
                      <a:endParaRPr sz="1000">
                        <a:latin typeface="Arial"/>
                        <a:cs typeface="Arial"/>
                      </a:endParaRPr>
                    </a:p>
                  </a:txBody>
                  <a:tcPr marL="0" marR="0" marT="20320" marB="0">
                    <a:lnR w="9525">
                      <a:solidFill>
                        <a:srgbClr val="758B34"/>
                      </a:solidFill>
                      <a:prstDash val="solid"/>
                    </a:lnR>
                    <a:lnT w="9525">
                      <a:solidFill>
                        <a:srgbClr val="758B34"/>
                      </a:solidFill>
                      <a:prstDash val="solid"/>
                    </a:lnT>
                    <a:lnB w="6350">
                      <a:solidFill>
                        <a:srgbClr val="758B34"/>
                      </a:solidFill>
                      <a:prstDash val="solid"/>
                    </a:lnB>
                    <a:solidFill>
                      <a:srgbClr val="C6E17C"/>
                    </a:solidFill>
                  </a:tcPr>
                </a:tc>
                <a:extLst>
                  <a:ext uri="{0D108BD9-81ED-4DB2-BD59-A6C34878D82A}">
                    <a16:rowId xmlns:a16="http://schemas.microsoft.com/office/drawing/2014/main" val="10000"/>
                  </a:ext>
                </a:extLst>
              </a:tr>
              <a:tr h="192135">
                <a:tc>
                  <a:txBody>
                    <a:bodyPr/>
                    <a:lstStyle/>
                    <a:p>
                      <a:pPr marR="30480" algn="r">
                        <a:lnSpc>
                          <a:spcPct val="100000"/>
                        </a:lnSpc>
                        <a:spcBef>
                          <a:spcPts val="180"/>
                        </a:spcBef>
                      </a:pPr>
                      <a:r>
                        <a:rPr sz="1000">
                          <a:latin typeface="Arial Black"/>
                          <a:cs typeface="Arial Black"/>
                        </a:rPr>
                        <a:t>1</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5.5</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192135">
                <a:tc>
                  <a:txBody>
                    <a:bodyPr/>
                    <a:lstStyle/>
                    <a:p>
                      <a:pPr marR="30480" algn="r">
                        <a:lnSpc>
                          <a:spcPct val="100000"/>
                        </a:lnSpc>
                        <a:spcBef>
                          <a:spcPts val="180"/>
                        </a:spcBef>
                      </a:pPr>
                      <a:r>
                        <a:rPr sz="1000">
                          <a:latin typeface="Arial Black"/>
                          <a:cs typeface="Arial Black"/>
                        </a:rPr>
                        <a:t>2</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4.5</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02"/>
                  </a:ext>
                </a:extLst>
              </a:tr>
              <a:tr h="192135">
                <a:tc>
                  <a:txBody>
                    <a:bodyPr/>
                    <a:lstStyle/>
                    <a:p>
                      <a:pPr marR="30480" algn="r">
                        <a:lnSpc>
                          <a:spcPct val="100000"/>
                        </a:lnSpc>
                        <a:spcBef>
                          <a:spcPts val="180"/>
                        </a:spcBef>
                      </a:pPr>
                      <a:r>
                        <a:rPr sz="1000">
                          <a:latin typeface="Arial Black"/>
                          <a:cs typeface="Arial Black"/>
                        </a:rPr>
                        <a:t>3</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4.2</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3"/>
                  </a:ext>
                </a:extLst>
              </a:tr>
              <a:tr h="192135">
                <a:tc>
                  <a:txBody>
                    <a:bodyPr/>
                    <a:lstStyle/>
                    <a:p>
                      <a:pPr marR="30480" algn="r">
                        <a:lnSpc>
                          <a:spcPct val="100000"/>
                        </a:lnSpc>
                        <a:spcBef>
                          <a:spcPts val="180"/>
                        </a:spcBef>
                      </a:pPr>
                      <a:r>
                        <a:rPr sz="1000">
                          <a:latin typeface="Arial Black"/>
                          <a:cs typeface="Arial Black"/>
                        </a:rPr>
                        <a:t>4</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3.8</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04"/>
                  </a:ext>
                </a:extLst>
              </a:tr>
              <a:tr h="192135">
                <a:tc>
                  <a:txBody>
                    <a:bodyPr/>
                    <a:lstStyle/>
                    <a:p>
                      <a:pPr marR="30480" algn="r">
                        <a:lnSpc>
                          <a:spcPct val="100000"/>
                        </a:lnSpc>
                        <a:spcBef>
                          <a:spcPts val="180"/>
                        </a:spcBef>
                      </a:pPr>
                      <a:r>
                        <a:rPr sz="1000">
                          <a:latin typeface="Arial Black"/>
                          <a:cs typeface="Arial Black"/>
                        </a:rPr>
                        <a:t>5</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4.3</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r h="192135">
                <a:tc>
                  <a:txBody>
                    <a:bodyPr/>
                    <a:lstStyle/>
                    <a:p>
                      <a:pPr marR="30480" algn="r">
                        <a:lnSpc>
                          <a:spcPct val="100000"/>
                        </a:lnSpc>
                        <a:spcBef>
                          <a:spcPts val="180"/>
                        </a:spcBef>
                      </a:pPr>
                      <a:r>
                        <a:rPr sz="1000">
                          <a:latin typeface="Arial Black"/>
                          <a:cs typeface="Arial Black"/>
                        </a:rPr>
                        <a:t>6</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2.7</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06"/>
                  </a:ext>
                </a:extLst>
              </a:tr>
              <a:tr h="192135">
                <a:tc>
                  <a:txBody>
                    <a:bodyPr/>
                    <a:lstStyle/>
                    <a:p>
                      <a:pPr marR="30480" algn="r">
                        <a:lnSpc>
                          <a:spcPct val="100000"/>
                        </a:lnSpc>
                        <a:spcBef>
                          <a:spcPts val="180"/>
                        </a:spcBef>
                      </a:pPr>
                      <a:r>
                        <a:rPr sz="1000">
                          <a:latin typeface="Arial Black"/>
                          <a:cs typeface="Arial Black"/>
                        </a:rPr>
                        <a:t>7</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2.3</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7"/>
                  </a:ext>
                </a:extLst>
              </a:tr>
              <a:tr h="192135">
                <a:tc>
                  <a:txBody>
                    <a:bodyPr/>
                    <a:lstStyle/>
                    <a:p>
                      <a:pPr marR="30480" algn="r">
                        <a:lnSpc>
                          <a:spcPct val="100000"/>
                        </a:lnSpc>
                        <a:spcBef>
                          <a:spcPts val="180"/>
                        </a:spcBef>
                      </a:pPr>
                      <a:r>
                        <a:rPr sz="1000">
                          <a:latin typeface="Arial Black"/>
                          <a:cs typeface="Arial Black"/>
                        </a:rPr>
                        <a:t>8</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2.8</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08"/>
                  </a:ext>
                </a:extLst>
              </a:tr>
              <a:tr h="192135">
                <a:tc>
                  <a:txBody>
                    <a:bodyPr/>
                    <a:lstStyle/>
                    <a:p>
                      <a:pPr marR="30480" algn="r">
                        <a:lnSpc>
                          <a:spcPct val="100000"/>
                        </a:lnSpc>
                        <a:spcBef>
                          <a:spcPts val="180"/>
                        </a:spcBef>
                      </a:pPr>
                      <a:r>
                        <a:rPr sz="1000">
                          <a:latin typeface="Arial Black"/>
                          <a:cs typeface="Arial Black"/>
                        </a:rPr>
                        <a:t>9</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3.3</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9"/>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0</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3.4</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10"/>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1</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3.9</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11"/>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2</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4.0</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12"/>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3</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3.7</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13"/>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4</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3.7</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14"/>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5</a:t>
                      </a:r>
                    </a:p>
                  </a:txBody>
                  <a:tcPr marL="0" marR="0" marT="22860" marB="0">
                    <a:lnL w="9525">
                      <a:solidFill>
                        <a:srgbClr val="758B34"/>
                      </a:solidFill>
                      <a:prstDash val="solid"/>
                    </a:lnL>
                    <a:lnT w="6350">
                      <a:solidFill>
                        <a:srgbClr val="758B34"/>
                      </a:solidFill>
                      <a:prstDash val="solid"/>
                    </a:lnT>
                    <a:lnB w="6350">
                      <a:solidFill>
                        <a:srgbClr val="758B34"/>
                      </a:solidFill>
                      <a:prstDash val="solid"/>
                    </a:lnB>
                    <a:solidFill>
                      <a:srgbClr val="FFFFFF"/>
                    </a:solidFill>
                  </a:tcPr>
                </a:tc>
                <a:tc gridSpan="2">
                  <a:txBody>
                    <a:bodyPr/>
                    <a:lstStyle/>
                    <a:p>
                      <a:pPr marL="440055">
                        <a:lnSpc>
                          <a:spcPct val="100000"/>
                        </a:lnSpc>
                        <a:spcBef>
                          <a:spcPts val="180"/>
                        </a:spcBef>
                      </a:pPr>
                      <a:r>
                        <a:rPr sz="1000" spc="-60">
                          <a:latin typeface="Arial Black"/>
                          <a:cs typeface="Arial Black"/>
                        </a:rPr>
                        <a:t>3.6</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6350">
                      <a:solidFill>
                        <a:srgbClr val="758B34"/>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15"/>
                  </a:ext>
                </a:extLst>
              </a:tr>
              <a:tr h="192135">
                <a:tc>
                  <a:txBody>
                    <a:bodyPr/>
                    <a:lstStyle/>
                    <a:p>
                      <a:pPr marR="2540" algn="r">
                        <a:lnSpc>
                          <a:spcPct val="100000"/>
                        </a:lnSpc>
                        <a:spcBef>
                          <a:spcPts val="180"/>
                        </a:spcBef>
                      </a:pPr>
                      <a:r>
                        <a:rPr sz="1000" spc="-5">
                          <a:latin typeface="Arial Black"/>
                          <a:cs typeface="Arial Black"/>
                        </a:rPr>
                        <a:t>1</a:t>
                      </a:r>
                      <a:r>
                        <a:rPr sz="1000">
                          <a:latin typeface="Arial Black"/>
                          <a:cs typeface="Arial Black"/>
                        </a:rPr>
                        <a:t>6</a:t>
                      </a:r>
                    </a:p>
                  </a:txBody>
                  <a:tcPr marL="0" marR="0" marT="22860" marB="0">
                    <a:lnL w="9525">
                      <a:solidFill>
                        <a:srgbClr val="758B34"/>
                      </a:solidFill>
                      <a:prstDash val="solid"/>
                    </a:lnL>
                    <a:lnT w="6350">
                      <a:solidFill>
                        <a:srgbClr val="758B34"/>
                      </a:solidFill>
                      <a:prstDash val="solid"/>
                    </a:lnT>
                    <a:lnB w="9525">
                      <a:solidFill>
                        <a:srgbClr val="758B34"/>
                      </a:solidFill>
                      <a:prstDash val="solid"/>
                    </a:lnB>
                    <a:solidFill>
                      <a:srgbClr val="F3F6E8"/>
                    </a:solidFill>
                  </a:tcPr>
                </a:tc>
                <a:tc gridSpan="2">
                  <a:txBody>
                    <a:bodyPr/>
                    <a:lstStyle/>
                    <a:p>
                      <a:pPr marL="440055">
                        <a:lnSpc>
                          <a:spcPct val="100000"/>
                        </a:lnSpc>
                        <a:spcBef>
                          <a:spcPts val="180"/>
                        </a:spcBef>
                      </a:pPr>
                      <a:r>
                        <a:rPr sz="1000" spc="-60">
                          <a:latin typeface="Arial Black"/>
                          <a:cs typeface="Arial Black"/>
                        </a:rPr>
                        <a:t>3.0</a:t>
                      </a:r>
                      <a:endParaRPr sz="1000">
                        <a:latin typeface="Arial Black"/>
                        <a:cs typeface="Arial Black"/>
                      </a:endParaRPr>
                    </a:p>
                  </a:txBody>
                  <a:tcPr marL="0" marR="0" marT="22860" marB="0">
                    <a:lnR w="9525">
                      <a:solidFill>
                        <a:srgbClr val="758B34"/>
                      </a:solidFill>
                      <a:prstDash val="solid"/>
                    </a:lnR>
                    <a:lnT w="6350">
                      <a:solidFill>
                        <a:srgbClr val="758B34"/>
                      </a:solidFill>
                      <a:prstDash val="solid"/>
                    </a:lnT>
                    <a:lnB w="9525">
                      <a:solidFill>
                        <a:srgbClr val="758B34"/>
                      </a:solidFill>
                      <a:prstDash val="solid"/>
                    </a:lnB>
                    <a:solidFill>
                      <a:srgbClr val="F3F6E8"/>
                    </a:solidFill>
                  </a:tcPr>
                </a:tc>
                <a:tc hMerge="1">
                  <a:txBody>
                    <a:bodyPr/>
                    <a:lstStyle/>
                    <a:p>
                      <a:endParaRPr/>
                    </a:p>
                  </a:txBody>
                  <a:tcPr marL="0" marR="0" marT="0" marB="0"/>
                </a:tc>
                <a:extLst>
                  <a:ext uri="{0D108BD9-81ED-4DB2-BD59-A6C34878D82A}">
                    <a16:rowId xmlns:a16="http://schemas.microsoft.com/office/drawing/2014/main" val="10016"/>
                  </a:ext>
                </a:extLst>
              </a:tr>
            </a:tbl>
          </a:graphicData>
        </a:graphic>
      </p:graphicFrame>
      <p:sp>
        <p:nvSpPr>
          <p:cNvPr id="9" name="object 20">
            <a:extLst>
              <a:ext uri="{FF2B5EF4-FFF2-40B4-BE49-F238E27FC236}">
                <a16:creationId xmlns:a16="http://schemas.microsoft.com/office/drawing/2014/main" id="{FCC5DAE4-0953-43FD-8A7D-7D62F23FDE49}"/>
              </a:ext>
            </a:extLst>
          </p:cNvPr>
          <p:cNvSpPr txBox="1"/>
          <p:nvPr/>
        </p:nvSpPr>
        <p:spPr>
          <a:xfrm>
            <a:off x="5392911" y="1541845"/>
            <a:ext cx="2329815" cy="385362"/>
          </a:xfrm>
          <a:prstGeom prst="rect">
            <a:avLst/>
          </a:prstGeom>
        </p:spPr>
        <p:txBody>
          <a:bodyPr vert="horz" wrap="square" lIns="0" tIns="15875" rIns="0" bIns="0" rtlCol="0">
            <a:spAutoFit/>
          </a:bodyPr>
          <a:lstStyle/>
          <a:p>
            <a:pPr>
              <a:lnSpc>
                <a:spcPct val="100000"/>
              </a:lnSpc>
              <a:spcBef>
                <a:spcPts val="25"/>
              </a:spcBef>
            </a:pPr>
            <a:endParaRPr sz="900" dirty="0">
              <a:latin typeface="Arial"/>
              <a:cs typeface="Arial"/>
            </a:endParaRPr>
          </a:p>
          <a:p>
            <a:pPr marL="12700" marR="5080" indent="131445">
              <a:lnSpc>
                <a:spcPts val="860"/>
              </a:lnSpc>
              <a:spcBef>
                <a:spcPts val="5"/>
              </a:spcBef>
            </a:pPr>
            <a:r>
              <a:rPr sz="800" b="1" i="1" spc="-15" dirty="0">
                <a:latin typeface="Arial"/>
                <a:cs typeface="Arial"/>
              </a:rPr>
              <a:t>Table </a:t>
            </a:r>
            <a:r>
              <a:rPr sz="800" b="1" i="1" spc="-25" dirty="0">
                <a:latin typeface="Arial"/>
                <a:cs typeface="Arial"/>
              </a:rPr>
              <a:t>140.9-A: </a:t>
            </a:r>
            <a:r>
              <a:rPr sz="800" i="1" spc="15" dirty="0">
                <a:latin typeface="Arial"/>
                <a:cs typeface="Arial"/>
              </a:rPr>
              <a:t>Minimum </a:t>
            </a:r>
            <a:r>
              <a:rPr sz="800" i="1" spc="-15" dirty="0">
                <a:latin typeface="Arial"/>
                <a:cs typeface="Arial"/>
              </a:rPr>
              <a:t>Pumped </a:t>
            </a:r>
            <a:r>
              <a:rPr sz="800" i="1" spc="-10" dirty="0">
                <a:latin typeface="Arial"/>
                <a:cs typeface="Arial"/>
              </a:rPr>
              <a:t>Refrigerant  </a:t>
            </a:r>
            <a:r>
              <a:rPr sz="800" i="1" spc="-20" dirty="0">
                <a:latin typeface="Arial"/>
                <a:cs typeface="Arial"/>
              </a:rPr>
              <a:t>Economizer </a:t>
            </a:r>
            <a:r>
              <a:rPr sz="800" i="1" spc="-114" dirty="0">
                <a:latin typeface="Arial"/>
                <a:cs typeface="Arial"/>
              </a:rPr>
              <a:t>CRAC </a:t>
            </a:r>
            <a:r>
              <a:rPr sz="800" i="1" spc="-15" dirty="0">
                <a:latin typeface="Arial"/>
                <a:cs typeface="Arial"/>
              </a:rPr>
              <a:t>Net </a:t>
            </a:r>
            <a:r>
              <a:rPr sz="800" i="1" spc="-35" dirty="0">
                <a:latin typeface="Arial"/>
                <a:cs typeface="Arial"/>
              </a:rPr>
              <a:t>Sensible </a:t>
            </a:r>
            <a:r>
              <a:rPr sz="800" i="1" spc="-85" dirty="0">
                <a:latin typeface="Arial"/>
                <a:cs typeface="Arial"/>
              </a:rPr>
              <a:t>COP </a:t>
            </a:r>
            <a:r>
              <a:rPr sz="800" i="1" spc="-20" dirty="0">
                <a:latin typeface="Arial"/>
                <a:cs typeface="Arial"/>
              </a:rPr>
              <a:t>by </a:t>
            </a:r>
            <a:r>
              <a:rPr sz="800" i="1" spc="-10" dirty="0">
                <a:latin typeface="Arial"/>
                <a:cs typeface="Arial"/>
              </a:rPr>
              <a:t>Climate</a:t>
            </a:r>
            <a:r>
              <a:rPr sz="800" i="1" spc="-25" dirty="0">
                <a:latin typeface="Arial"/>
                <a:cs typeface="Arial"/>
              </a:rPr>
              <a:t> </a:t>
            </a:r>
            <a:r>
              <a:rPr sz="800" i="1" spc="-30" dirty="0">
                <a:latin typeface="Arial"/>
                <a:cs typeface="Arial"/>
              </a:rPr>
              <a:t>Zone</a:t>
            </a:r>
            <a:endParaRPr sz="800" dirty="0">
              <a:latin typeface="Arial"/>
              <a:cs typeface="Arial"/>
            </a:endParaRPr>
          </a:p>
        </p:txBody>
      </p:sp>
      <p:sp>
        <p:nvSpPr>
          <p:cNvPr id="10" name="TextBox 9">
            <a:extLst>
              <a:ext uri="{FF2B5EF4-FFF2-40B4-BE49-F238E27FC236}">
                <a16:creationId xmlns:a16="http://schemas.microsoft.com/office/drawing/2014/main" id="{5A27AB6B-7676-462E-8E78-C8739FE2623A}"/>
              </a:ext>
            </a:extLst>
          </p:cNvPr>
          <p:cNvSpPr txBox="1"/>
          <p:nvPr/>
        </p:nvSpPr>
        <p:spPr>
          <a:xfrm>
            <a:off x="437091" y="977428"/>
            <a:ext cx="10773833" cy="646331"/>
          </a:xfrm>
          <a:prstGeom prst="rect">
            <a:avLst/>
          </a:prstGeom>
          <a:noFill/>
        </p:spPr>
        <p:txBody>
          <a:bodyPr wrap="square">
            <a:spAutoFit/>
          </a:bodyPr>
          <a:lstStyle/>
          <a:p>
            <a:r>
              <a:rPr lang="en-US" sz="1800" b="1" dirty="0">
                <a:solidFill>
                  <a:schemeClr val="tx2"/>
                </a:solidFill>
              </a:rPr>
              <a:t>Section:140.9(a) -  Prescriptive Requirements for Computer Rooms</a:t>
            </a:r>
          </a:p>
          <a:p>
            <a:r>
              <a:rPr lang="en-US" sz="1800" b="1" dirty="0">
                <a:solidFill>
                  <a:schemeClr val="tx2"/>
                </a:solidFill>
              </a:rPr>
              <a:t>Section:141.1(b) -  Requirements for Alterations to Computer Rooms</a:t>
            </a:r>
          </a:p>
        </p:txBody>
      </p:sp>
    </p:spTree>
    <p:extLst>
      <p:ext uri="{BB962C8B-B14F-4D97-AF65-F5344CB8AC3E}">
        <p14:creationId xmlns:p14="http://schemas.microsoft.com/office/powerpoint/2010/main" val="1024407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4875-6F11-47A5-9C76-E292012FDC02}"/>
              </a:ext>
            </a:extLst>
          </p:cNvPr>
          <p:cNvSpPr>
            <a:spLocks noGrp="1"/>
          </p:cNvSpPr>
          <p:nvPr>
            <p:ph type="title"/>
          </p:nvPr>
        </p:nvSpPr>
        <p:spPr/>
        <p:txBody>
          <a:bodyPr>
            <a:normAutofit/>
          </a:bodyPr>
          <a:lstStyle/>
          <a:p>
            <a:r>
              <a:rPr lang="en-US" sz="3200" dirty="0"/>
              <a:t>Refrigeration (Warehouse and Commercial)</a:t>
            </a:r>
          </a:p>
        </p:txBody>
      </p:sp>
      <p:sp>
        <p:nvSpPr>
          <p:cNvPr id="3" name="Content Placeholder 2">
            <a:extLst>
              <a:ext uri="{FF2B5EF4-FFF2-40B4-BE49-F238E27FC236}">
                <a16:creationId xmlns:a16="http://schemas.microsoft.com/office/drawing/2014/main" id="{3E992429-D0AB-41D1-B52F-37390BD657C4}"/>
              </a:ext>
            </a:extLst>
          </p:cNvPr>
          <p:cNvSpPr>
            <a:spLocks noGrp="1"/>
          </p:cNvSpPr>
          <p:nvPr>
            <p:ph sz="half" idx="1"/>
          </p:nvPr>
        </p:nvSpPr>
        <p:spPr/>
        <p:txBody>
          <a:bodyPr>
            <a:normAutofit fontScale="92500"/>
          </a:bodyPr>
          <a:lstStyle/>
          <a:p>
            <a:pPr marL="0" indent="0">
              <a:buNone/>
            </a:pPr>
            <a:r>
              <a:rPr lang="en-US" dirty="0"/>
              <a:t>Mandatory requirements:</a:t>
            </a:r>
          </a:p>
          <a:p>
            <a:r>
              <a:rPr lang="en-US" dirty="0"/>
              <a:t>Compressor design requirements</a:t>
            </a:r>
          </a:p>
          <a:p>
            <a:r>
              <a:rPr lang="en-US" dirty="0" err="1"/>
              <a:t>Transcritical</a:t>
            </a:r>
            <a:r>
              <a:rPr lang="en-US" dirty="0"/>
              <a:t> CO2 fan powered gas  cooler requirements</a:t>
            </a:r>
          </a:p>
          <a:p>
            <a:pPr lvl="1"/>
            <a:r>
              <a:rPr lang="en-US" dirty="0"/>
              <a:t>Not allowed in Climate Zones 9-15</a:t>
            </a:r>
          </a:p>
          <a:p>
            <a:pPr marL="457200" lvl="1" indent="0">
              <a:buNone/>
            </a:pPr>
            <a:r>
              <a:rPr lang="en-US" dirty="0"/>
              <a:t>for Refrigerated Warehouses</a:t>
            </a:r>
          </a:p>
          <a:p>
            <a:pPr lvl="1"/>
            <a:r>
              <a:rPr lang="en-US" dirty="0"/>
              <a:t>Not allowed in Climate Zones 10-15 for Commercial Refrigeration</a:t>
            </a:r>
          </a:p>
          <a:p>
            <a:pPr lvl="1"/>
            <a:r>
              <a:rPr lang="en-US" dirty="0"/>
              <a:t>Many other design criteria</a:t>
            </a:r>
          </a:p>
          <a:p>
            <a:r>
              <a:rPr lang="en-US" dirty="0"/>
              <a:t>Automatic door closer requirements for  Refrigerated Warehouses</a:t>
            </a:r>
          </a:p>
          <a:p>
            <a:endParaRPr lang="en-US" dirty="0"/>
          </a:p>
        </p:txBody>
      </p:sp>
      <p:sp>
        <p:nvSpPr>
          <p:cNvPr id="5" name="object 17">
            <a:extLst>
              <a:ext uri="{FF2B5EF4-FFF2-40B4-BE49-F238E27FC236}">
                <a16:creationId xmlns:a16="http://schemas.microsoft.com/office/drawing/2014/main" id="{3534D4D9-A3FC-4D9B-BD2E-82DBB2FC802B}"/>
              </a:ext>
            </a:extLst>
          </p:cNvPr>
          <p:cNvSpPr/>
          <p:nvPr/>
        </p:nvSpPr>
        <p:spPr>
          <a:xfrm>
            <a:off x="6376811" y="2426650"/>
            <a:ext cx="5210327" cy="3149288"/>
          </a:xfrm>
          <a:prstGeom prst="rect">
            <a:avLst/>
          </a:prstGeom>
          <a:blipFill>
            <a:blip r:embed="rId3"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B7EEB9B1-33A1-4555-BDC4-4EF6A2AEC9DF}"/>
              </a:ext>
            </a:extLst>
          </p:cNvPr>
          <p:cNvSpPr txBox="1"/>
          <p:nvPr/>
        </p:nvSpPr>
        <p:spPr>
          <a:xfrm>
            <a:off x="838200" y="1176119"/>
            <a:ext cx="10515600" cy="646331"/>
          </a:xfrm>
          <a:prstGeom prst="rect">
            <a:avLst/>
          </a:prstGeom>
          <a:noFill/>
        </p:spPr>
        <p:txBody>
          <a:bodyPr wrap="square">
            <a:spAutoFit/>
          </a:bodyPr>
          <a:lstStyle/>
          <a:p>
            <a:r>
              <a:rPr lang="en-US" sz="1800" b="1" dirty="0">
                <a:solidFill>
                  <a:schemeClr val="tx2"/>
                </a:solidFill>
              </a:rPr>
              <a:t>Section:120.6( (a) Mandatory Requirements for Refrigerated Warehouses; (b)Mandatory Requirements for Commercial Refrigeration.</a:t>
            </a:r>
          </a:p>
        </p:txBody>
      </p:sp>
    </p:spTree>
    <p:extLst>
      <p:ext uri="{BB962C8B-B14F-4D97-AF65-F5344CB8AC3E}">
        <p14:creationId xmlns:p14="http://schemas.microsoft.com/office/powerpoint/2010/main" val="3318686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707C-A697-40EC-9711-0B7324E379AF}"/>
              </a:ext>
            </a:extLst>
          </p:cNvPr>
          <p:cNvSpPr>
            <a:spLocks noGrp="1"/>
          </p:cNvSpPr>
          <p:nvPr>
            <p:ph type="title"/>
          </p:nvPr>
        </p:nvSpPr>
        <p:spPr/>
        <p:txBody>
          <a:bodyPr>
            <a:normAutofit/>
          </a:bodyPr>
          <a:lstStyle/>
          <a:p>
            <a:r>
              <a:rPr lang="en-US" dirty="0"/>
              <a:t>Growing Facilities</a:t>
            </a:r>
          </a:p>
        </p:txBody>
      </p:sp>
      <p:sp>
        <p:nvSpPr>
          <p:cNvPr id="3" name="Content Placeholder 2">
            <a:extLst>
              <a:ext uri="{FF2B5EF4-FFF2-40B4-BE49-F238E27FC236}">
                <a16:creationId xmlns:a16="http://schemas.microsoft.com/office/drawing/2014/main" id="{B36FD7FC-B2FB-463E-9E8A-F18942CD789F}"/>
              </a:ext>
            </a:extLst>
          </p:cNvPr>
          <p:cNvSpPr>
            <a:spLocks noGrp="1"/>
          </p:cNvSpPr>
          <p:nvPr>
            <p:ph sz="half" idx="1"/>
          </p:nvPr>
        </p:nvSpPr>
        <p:spPr>
          <a:xfrm>
            <a:off x="384523" y="1686889"/>
            <a:ext cx="5064040" cy="4351338"/>
          </a:xfrm>
        </p:spPr>
        <p:txBody>
          <a:bodyPr>
            <a:normAutofit fontScale="92500" lnSpcReduction="20000"/>
          </a:bodyPr>
          <a:lstStyle/>
          <a:p>
            <a:r>
              <a:rPr lang="en-US" sz="2800" dirty="0"/>
              <a:t>New requirements/clarifications for controlled environmental horticulture</a:t>
            </a:r>
          </a:p>
          <a:p>
            <a:pPr lvl="1"/>
            <a:r>
              <a:rPr lang="en-US" sz="2800" dirty="0"/>
              <a:t>Dehumidification</a:t>
            </a:r>
          </a:p>
          <a:p>
            <a:pPr lvl="1"/>
            <a:r>
              <a:rPr lang="en-US" sz="2800" dirty="0"/>
              <a:t>Photosynthetic photon efficacy requirements (PPE) for lighting</a:t>
            </a:r>
          </a:p>
          <a:p>
            <a:pPr lvl="2"/>
            <a:r>
              <a:rPr lang="en-US" sz="2800" dirty="0"/>
              <a:t>Indoor growing and greenhouses</a:t>
            </a:r>
          </a:p>
          <a:p>
            <a:pPr lvl="1"/>
            <a:r>
              <a:rPr lang="en-US" sz="2800" dirty="0"/>
              <a:t>Envelope requirements for conditioned greenhouses</a:t>
            </a:r>
          </a:p>
          <a:p>
            <a:pPr lvl="1"/>
            <a:r>
              <a:rPr lang="en-US" sz="2800" dirty="0"/>
              <a:t>Electrical power distribution to measure lighting load</a:t>
            </a:r>
          </a:p>
        </p:txBody>
      </p:sp>
      <p:sp>
        <p:nvSpPr>
          <p:cNvPr id="4" name="object 12">
            <a:extLst>
              <a:ext uri="{FF2B5EF4-FFF2-40B4-BE49-F238E27FC236}">
                <a16:creationId xmlns:a16="http://schemas.microsoft.com/office/drawing/2014/main" id="{03869ED9-CC23-417A-8E45-357B8C1AFA66}"/>
              </a:ext>
            </a:extLst>
          </p:cNvPr>
          <p:cNvSpPr/>
          <p:nvPr/>
        </p:nvSpPr>
        <p:spPr>
          <a:xfrm>
            <a:off x="6096000" y="2072846"/>
            <a:ext cx="5210327" cy="3148323"/>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D0AC8511-CD98-4385-9D87-113784B0D216}"/>
              </a:ext>
            </a:extLst>
          </p:cNvPr>
          <p:cNvSpPr txBox="1"/>
          <p:nvPr/>
        </p:nvSpPr>
        <p:spPr>
          <a:xfrm>
            <a:off x="479182" y="1179294"/>
            <a:ext cx="10874618" cy="369332"/>
          </a:xfrm>
          <a:prstGeom prst="rect">
            <a:avLst/>
          </a:prstGeom>
          <a:noFill/>
        </p:spPr>
        <p:txBody>
          <a:bodyPr wrap="square">
            <a:spAutoFit/>
          </a:bodyPr>
          <a:lstStyle/>
          <a:p>
            <a:r>
              <a:rPr lang="en-US" sz="1800" b="1" dirty="0">
                <a:solidFill>
                  <a:schemeClr val="tx2"/>
                </a:solidFill>
              </a:rPr>
              <a:t>Section:120.6(h) -  Mandatory Requirements for Controlled Environmental Horticulture</a:t>
            </a:r>
          </a:p>
        </p:txBody>
      </p:sp>
    </p:spTree>
    <p:extLst>
      <p:ext uri="{BB962C8B-B14F-4D97-AF65-F5344CB8AC3E}">
        <p14:creationId xmlns:p14="http://schemas.microsoft.com/office/powerpoint/2010/main" val="279633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456FB4-E995-4ED1-AFB2-825B8EC62E8D}"/>
              </a:ext>
            </a:extLst>
          </p:cNvPr>
          <p:cNvSpPr>
            <a:spLocks noGrp="1" noChangeArrowheads="1"/>
          </p:cNvSpPr>
          <p:nvPr>
            <p:ph type="title"/>
          </p:nvPr>
        </p:nvSpPr>
        <p:spPr/>
        <p:txBody>
          <a:bodyPr>
            <a:normAutofit/>
          </a:bodyPr>
          <a:lstStyle/>
          <a:p>
            <a:pPr algn="l"/>
            <a:r>
              <a:rPr lang="en-US" altLang="en-US" sz="3200" b="1" dirty="0">
                <a:cs typeface="Arial" panose="020B0604020202020204" pitchFamily="34" charset="0"/>
              </a:rPr>
              <a:t>Multifamily Restructuring</a:t>
            </a:r>
            <a:endParaRPr lang="en-US" altLang="en-US" sz="3200" b="1" dirty="0">
              <a:solidFill>
                <a:schemeClr val="accent1">
                  <a:lumMod val="50000"/>
                </a:schemeClr>
              </a:solidFill>
              <a:cs typeface="Arial" panose="020B0604020202020204" pitchFamily="34" charset="0"/>
            </a:endParaRPr>
          </a:p>
        </p:txBody>
      </p:sp>
      <p:sp>
        <p:nvSpPr>
          <p:cNvPr id="5" name="Content Placeholder 2">
            <a:extLst>
              <a:ext uri="{FF2B5EF4-FFF2-40B4-BE49-F238E27FC236}">
                <a16:creationId xmlns:a16="http://schemas.microsoft.com/office/drawing/2014/main" id="{79CAD6E8-0CD8-49B2-8FF2-53BEF8647943}"/>
              </a:ext>
            </a:extLst>
          </p:cNvPr>
          <p:cNvSpPr txBox="1">
            <a:spLocks/>
          </p:cNvSpPr>
          <p:nvPr/>
        </p:nvSpPr>
        <p:spPr>
          <a:xfrm>
            <a:off x="431800" y="1828800"/>
            <a:ext cx="4318000" cy="4508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mn-cs"/>
              </a:rPr>
              <a:t>Consolidates multifamily provisions into dedicated chapters</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mn-cs"/>
              </a:rPr>
              <a:t>Heat pump baseline, electric ready requirements for dwellings</a:t>
            </a:r>
          </a:p>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mn-cs"/>
              </a:rPr>
              <a:t>PV and battery storage dependent on number of habitable stories</a:t>
            </a:r>
          </a:p>
        </p:txBody>
      </p:sp>
      <p:pic>
        <p:nvPicPr>
          <p:cNvPr id="4" name="Picture 3">
            <a:extLst>
              <a:ext uri="{FF2B5EF4-FFF2-40B4-BE49-F238E27FC236}">
                <a16:creationId xmlns:a16="http://schemas.microsoft.com/office/drawing/2014/main" id="{9292CFE8-8E26-4D47-991D-4CC0DBCA4C3A}"/>
              </a:ext>
            </a:extLst>
          </p:cNvPr>
          <p:cNvPicPr>
            <a:picLocks noChangeAspect="1"/>
          </p:cNvPicPr>
          <p:nvPr/>
        </p:nvPicPr>
        <p:blipFill>
          <a:blip r:embed="rId3"/>
          <a:stretch>
            <a:fillRect/>
          </a:stretch>
        </p:blipFill>
        <p:spPr>
          <a:xfrm>
            <a:off x="4749800" y="1369664"/>
            <a:ext cx="6984760" cy="5251269"/>
          </a:xfrm>
          <a:prstGeom prst="rect">
            <a:avLst/>
          </a:prstGeom>
        </p:spPr>
      </p:pic>
    </p:spTree>
    <p:extLst>
      <p:ext uri="{BB962C8B-B14F-4D97-AF65-F5344CB8AC3E}">
        <p14:creationId xmlns:p14="http://schemas.microsoft.com/office/powerpoint/2010/main" val="534714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2840-E2A8-4EB7-9F84-B9CC7F1F84B5}"/>
              </a:ext>
            </a:extLst>
          </p:cNvPr>
          <p:cNvSpPr>
            <a:spLocks noGrp="1"/>
          </p:cNvSpPr>
          <p:nvPr>
            <p:ph type="title"/>
          </p:nvPr>
        </p:nvSpPr>
        <p:spPr/>
        <p:txBody>
          <a:bodyPr/>
          <a:lstStyle/>
          <a:p>
            <a:r>
              <a:rPr lang="en-US" dirty="0"/>
              <a:t>Software : CBECC for Compliance</a:t>
            </a:r>
          </a:p>
        </p:txBody>
      </p:sp>
    </p:spTree>
    <p:extLst>
      <p:ext uri="{BB962C8B-B14F-4D97-AF65-F5344CB8AC3E}">
        <p14:creationId xmlns:p14="http://schemas.microsoft.com/office/powerpoint/2010/main" val="2480150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Software Feature Updates</a:t>
            </a:r>
          </a:p>
        </p:txBody>
      </p:sp>
      <p:sp>
        <p:nvSpPr>
          <p:cNvPr id="5" name="Slide Number Placeholder 4"/>
          <p:cNvSpPr>
            <a:spLocks noGrp="1"/>
          </p:cNvSpPr>
          <p:nvPr>
            <p:ph type="sldNum" sz="quarter" idx="12"/>
          </p:nvPr>
        </p:nvSpPr>
        <p:spPr/>
        <p:txBody>
          <a:bodyPr/>
          <a:lstStyle/>
          <a:p>
            <a:fld id="{005C4985-ACD0-2B4C-8981-36243250F268}" type="slidenum">
              <a:rPr lang="en-US" smtClean="0"/>
              <a:t>35</a:t>
            </a:fld>
            <a:endParaRPr lang="en-US" dirty="0"/>
          </a:p>
        </p:txBody>
      </p:sp>
      <p:sp>
        <p:nvSpPr>
          <p:cNvPr id="6" name="Content Placeholder 5">
            <a:extLst>
              <a:ext uri="{FF2B5EF4-FFF2-40B4-BE49-F238E27FC236}">
                <a16:creationId xmlns:a16="http://schemas.microsoft.com/office/drawing/2014/main" id="{A291A01A-74DC-45E7-BA10-76631BFA9DA8}"/>
              </a:ext>
            </a:extLst>
          </p:cNvPr>
          <p:cNvSpPr>
            <a:spLocks noGrp="1"/>
          </p:cNvSpPr>
          <p:nvPr>
            <p:ph idx="1"/>
          </p:nvPr>
        </p:nvSpPr>
        <p:spPr/>
        <p:txBody>
          <a:bodyPr/>
          <a:lstStyle/>
          <a:p>
            <a:r>
              <a:rPr lang="en-US" dirty="0"/>
              <a:t>The 2022 compliance software has been named CBECC.</a:t>
            </a:r>
          </a:p>
          <a:p>
            <a:pPr lvl="1"/>
            <a:r>
              <a:rPr lang="en-US" dirty="0"/>
              <a:t> It now integrates both nonresidential (commercial) and multifamily residential (low-rise and high-rise) modeling capabilities combining both the simulation engines, </a:t>
            </a:r>
          </a:p>
          <a:p>
            <a:pPr lvl="2"/>
            <a:r>
              <a:rPr lang="en-US" dirty="0" err="1"/>
              <a:t>EnergyPlus</a:t>
            </a:r>
            <a:r>
              <a:rPr lang="en-US" dirty="0"/>
              <a:t>(v9.4) from CBECC-Com : Typical Capabilities as previous software versions.</a:t>
            </a:r>
          </a:p>
          <a:p>
            <a:pPr lvl="2"/>
            <a:r>
              <a:rPr lang="en-US" dirty="0"/>
              <a:t>California Simulation Engine (CSE) from CBECC-Res.</a:t>
            </a:r>
          </a:p>
          <a:p>
            <a:pPr lvl="3"/>
            <a:r>
              <a:rPr lang="en-US" dirty="0"/>
              <a:t>The California Simulation Engine (CSE) is used to model residential zone groups and related objects. This brings modeling capabilities such as pressure-based airflow modeling to capture stack effect and interactions between infiltration and mechanical systems</a:t>
            </a:r>
          </a:p>
        </p:txBody>
      </p:sp>
    </p:spTree>
    <p:extLst>
      <p:ext uri="{BB962C8B-B14F-4D97-AF65-F5344CB8AC3E}">
        <p14:creationId xmlns:p14="http://schemas.microsoft.com/office/powerpoint/2010/main" val="1327350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Software Feature Updates(cont.)</a:t>
            </a:r>
          </a:p>
        </p:txBody>
      </p:sp>
      <p:sp>
        <p:nvSpPr>
          <p:cNvPr id="5" name="Slide Number Placeholder 4"/>
          <p:cNvSpPr>
            <a:spLocks noGrp="1"/>
          </p:cNvSpPr>
          <p:nvPr>
            <p:ph type="sldNum" sz="quarter" idx="12"/>
          </p:nvPr>
        </p:nvSpPr>
        <p:spPr/>
        <p:txBody>
          <a:bodyPr/>
          <a:lstStyle/>
          <a:p>
            <a:fld id="{005C4985-ACD0-2B4C-8981-36243250F268}" type="slidenum">
              <a:rPr lang="en-US" smtClean="0"/>
              <a:t>36</a:t>
            </a:fld>
            <a:endParaRPr lang="en-US" dirty="0"/>
          </a:p>
        </p:txBody>
      </p:sp>
      <p:sp>
        <p:nvSpPr>
          <p:cNvPr id="6" name="Content Placeholder 5">
            <a:extLst>
              <a:ext uri="{FF2B5EF4-FFF2-40B4-BE49-F238E27FC236}">
                <a16:creationId xmlns:a16="http://schemas.microsoft.com/office/drawing/2014/main" id="{A291A01A-74DC-45E7-BA10-76631BFA9DA8}"/>
              </a:ext>
            </a:extLst>
          </p:cNvPr>
          <p:cNvSpPr>
            <a:spLocks noGrp="1"/>
          </p:cNvSpPr>
          <p:nvPr>
            <p:ph idx="1"/>
          </p:nvPr>
        </p:nvSpPr>
        <p:spPr>
          <a:xfrm>
            <a:off x="838200" y="1551008"/>
            <a:ext cx="5257800" cy="4625955"/>
          </a:xfrm>
        </p:spPr>
        <p:txBody>
          <a:bodyPr>
            <a:normAutofit/>
          </a:bodyPr>
          <a:lstStyle/>
          <a:p>
            <a:r>
              <a:rPr lang="en-US" dirty="0"/>
              <a:t>Determination of building compliance is now based on three separate metrics (</a:t>
            </a:r>
            <a:r>
              <a:rPr lang="en-US" u="sng" dirty="0"/>
              <a:t>Efficiency</a:t>
            </a:r>
            <a:r>
              <a:rPr lang="en-US" dirty="0"/>
              <a:t> and </a:t>
            </a:r>
            <a:r>
              <a:rPr lang="en-US" u="sng" dirty="0"/>
              <a:t>Total Compliance TDV </a:t>
            </a:r>
            <a:r>
              <a:rPr lang="en-US" dirty="0"/>
              <a:t>and </a:t>
            </a:r>
            <a:r>
              <a:rPr lang="en-US" u="sng" dirty="0"/>
              <a:t>Total Compliance Source Energy</a:t>
            </a:r>
            <a:r>
              <a:rPr lang="en-US" dirty="0"/>
              <a:t>)</a:t>
            </a:r>
          </a:p>
          <a:p>
            <a:pPr lvl="1"/>
            <a:r>
              <a:rPr lang="en-US" sz="1800" dirty="0">
                <a:effectLst/>
                <a:latin typeface="Tahoma" panose="020B0604030504040204" pitchFamily="34" charset="0"/>
                <a:ea typeface="Times New Roman" panose="02020603050405020304" pitchFamily="18" charset="0"/>
                <a:cs typeface="Times New Roman" panose="02020603050405020304" pitchFamily="18" charset="0"/>
              </a:rPr>
              <a:t>For a proposed building to comply, both its TDV and HSE energy use must be less than or equal to the standard design energy budgets</a:t>
            </a:r>
          </a:p>
          <a:p>
            <a:pPr lvl="1"/>
            <a:r>
              <a:rPr lang="en-US" sz="1800" dirty="0">
                <a:effectLst/>
                <a:latin typeface="Tahoma" panose="020B0604030504040204" pitchFamily="34" charset="0"/>
                <a:ea typeface="Times New Roman" panose="02020603050405020304" pitchFamily="18" charset="0"/>
                <a:cs typeface="Times New Roman" panose="02020603050405020304" pitchFamily="18" charset="0"/>
              </a:rPr>
              <a:t>HSE is an energy metric for electricity, natural gas , and propane. </a:t>
            </a:r>
            <a:endParaRPr lang="en-US" sz="1800" dirty="0">
              <a:effectLst/>
            </a:endParaRPr>
          </a:p>
          <a:p>
            <a:pPr lvl="1"/>
            <a:r>
              <a:rPr lang="en-US" sz="1800" dirty="0">
                <a:latin typeface="Tahoma" panose="020B0604030504040204" pitchFamily="34" charset="0"/>
                <a:cs typeface="Times New Roman" panose="02020603050405020304" pitchFamily="18" charset="0"/>
              </a:rPr>
              <a:t>Other dialog tabs provide model and end use results for site &amp; source energy, TDV, and CO2 emissions. </a:t>
            </a:r>
          </a:p>
          <a:p>
            <a:pPr lvl="1"/>
            <a:endParaRPr lang="en-US" dirty="0"/>
          </a:p>
        </p:txBody>
      </p:sp>
      <p:pic>
        <p:nvPicPr>
          <p:cNvPr id="7" name="Picture 6" descr="Figure 12-1 is a comparison of TDV energy and flat energy cost are shown . ">
            <a:extLst>
              <a:ext uri="{FF2B5EF4-FFF2-40B4-BE49-F238E27FC236}">
                <a16:creationId xmlns:a16="http://schemas.microsoft.com/office/drawing/2014/main" id="{026E9402-16FC-4AF4-8A93-1F5B1AB257AE}"/>
              </a:ext>
            </a:extLst>
          </p:cNvPr>
          <p:cNvPicPr>
            <a:picLocks noChangeAspect="1"/>
          </p:cNvPicPr>
          <p:nvPr/>
        </p:nvPicPr>
        <p:blipFill>
          <a:blip r:embed="rId3"/>
          <a:stretch>
            <a:fillRect/>
          </a:stretch>
        </p:blipFill>
        <p:spPr>
          <a:xfrm>
            <a:off x="6096000" y="1523645"/>
            <a:ext cx="5806633" cy="3176847"/>
          </a:xfrm>
          <a:prstGeom prst="rect">
            <a:avLst/>
          </a:prstGeom>
        </p:spPr>
      </p:pic>
    </p:spTree>
    <p:extLst>
      <p:ext uri="{BB962C8B-B14F-4D97-AF65-F5344CB8AC3E}">
        <p14:creationId xmlns:p14="http://schemas.microsoft.com/office/powerpoint/2010/main" val="3291007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Software Feature Updates(cont.)</a:t>
            </a:r>
          </a:p>
        </p:txBody>
      </p:sp>
      <p:sp>
        <p:nvSpPr>
          <p:cNvPr id="5" name="Slide Number Placeholder 4"/>
          <p:cNvSpPr>
            <a:spLocks noGrp="1"/>
          </p:cNvSpPr>
          <p:nvPr>
            <p:ph type="sldNum" sz="quarter" idx="12"/>
          </p:nvPr>
        </p:nvSpPr>
        <p:spPr/>
        <p:txBody>
          <a:bodyPr/>
          <a:lstStyle/>
          <a:p>
            <a:fld id="{005C4985-ACD0-2B4C-8981-36243250F268}" type="slidenum">
              <a:rPr lang="en-US" smtClean="0"/>
              <a:t>37</a:t>
            </a:fld>
            <a:endParaRPr lang="en-US" dirty="0"/>
          </a:p>
        </p:txBody>
      </p:sp>
      <p:sp>
        <p:nvSpPr>
          <p:cNvPr id="6" name="Content Placeholder 5">
            <a:extLst>
              <a:ext uri="{FF2B5EF4-FFF2-40B4-BE49-F238E27FC236}">
                <a16:creationId xmlns:a16="http://schemas.microsoft.com/office/drawing/2014/main" id="{A291A01A-74DC-45E7-BA10-76631BFA9DA8}"/>
              </a:ext>
            </a:extLst>
          </p:cNvPr>
          <p:cNvSpPr>
            <a:spLocks noGrp="1"/>
          </p:cNvSpPr>
          <p:nvPr>
            <p:ph idx="1"/>
          </p:nvPr>
        </p:nvSpPr>
        <p:spPr>
          <a:xfrm>
            <a:off x="838199" y="1541582"/>
            <a:ext cx="9989557" cy="4625955"/>
          </a:xfrm>
        </p:spPr>
        <p:txBody>
          <a:bodyPr>
            <a:normAutofit fontScale="92500" lnSpcReduction="20000"/>
          </a:bodyPr>
          <a:lstStyle/>
          <a:p>
            <a:r>
              <a:rPr lang="en-US" dirty="0"/>
              <a:t>Standard design HVAC system mapping updated to reflect 2022 changes, including building specific systems and use of single-zone heat pumps (all-electric or dual fuel, depending on climate zone).</a:t>
            </a:r>
          </a:p>
          <a:p>
            <a:r>
              <a:rPr lang="en-US" dirty="0"/>
              <a:t>Standard design fan power and fan power credits updated to utilize new W/cfm allowances based on system capacity.</a:t>
            </a:r>
          </a:p>
          <a:p>
            <a:r>
              <a:rPr lang="en-US" dirty="0"/>
              <a:t>Expand standard design economizer requirements to systems &gt;33 </a:t>
            </a:r>
            <a:r>
              <a:rPr lang="en-US" dirty="0" err="1"/>
              <a:t>kBtu</a:t>
            </a:r>
            <a:r>
              <a:rPr lang="en-US" dirty="0"/>
              <a:t>/</a:t>
            </a:r>
            <a:r>
              <a:rPr lang="en-US" dirty="0" err="1"/>
              <a:t>hr</a:t>
            </a:r>
            <a:r>
              <a:rPr lang="en-US" dirty="0"/>
              <a:t>, and revise to use fixed dry bulb temperature control limit based on climate zone.</a:t>
            </a:r>
          </a:p>
          <a:p>
            <a:r>
              <a:rPr lang="en-US" dirty="0"/>
              <a:t>Revise standard design ‘Computer Room’ system air flows sizing to meet 100% of cooling load when outdoor air dry-bulb temperature 65oF and below.</a:t>
            </a:r>
          </a:p>
          <a:p>
            <a:r>
              <a:rPr lang="en-US" dirty="0"/>
              <a:t>Heat recovery is modeled in standard design systems based on climate zone and outside air ratios. Heat recovery is now allowed to be modeled for all systems, even if not 100% outside air.</a:t>
            </a:r>
          </a:p>
          <a:p>
            <a:r>
              <a:rPr lang="en-US" dirty="0"/>
              <a:t>Revise minimum air flow rate (i.e. </a:t>
            </a:r>
            <a:r>
              <a:rPr lang="en-US" dirty="0" err="1"/>
              <a:t>deadband</a:t>
            </a:r>
            <a:r>
              <a:rPr lang="en-US" dirty="0"/>
              <a:t> flow) of standard design VAV systems with DDC to be minimum ventilation rate. </a:t>
            </a:r>
          </a:p>
          <a:p>
            <a:endParaRPr lang="en-US" dirty="0"/>
          </a:p>
        </p:txBody>
      </p:sp>
    </p:spTree>
    <p:extLst>
      <p:ext uri="{BB962C8B-B14F-4D97-AF65-F5344CB8AC3E}">
        <p14:creationId xmlns:p14="http://schemas.microsoft.com/office/powerpoint/2010/main" val="1131036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Software Feature Updates(cont.)</a:t>
            </a:r>
          </a:p>
        </p:txBody>
      </p:sp>
      <p:sp>
        <p:nvSpPr>
          <p:cNvPr id="5" name="Slide Number Placeholder 4"/>
          <p:cNvSpPr>
            <a:spLocks noGrp="1"/>
          </p:cNvSpPr>
          <p:nvPr>
            <p:ph type="sldNum" sz="quarter" idx="12"/>
          </p:nvPr>
        </p:nvSpPr>
        <p:spPr/>
        <p:txBody>
          <a:bodyPr/>
          <a:lstStyle/>
          <a:p>
            <a:fld id="{005C4985-ACD0-2B4C-8981-36243250F268}" type="slidenum">
              <a:rPr lang="en-US" smtClean="0"/>
              <a:t>38</a:t>
            </a:fld>
            <a:endParaRPr lang="en-US" dirty="0"/>
          </a:p>
        </p:txBody>
      </p:sp>
      <p:sp>
        <p:nvSpPr>
          <p:cNvPr id="6" name="Content Placeholder 5">
            <a:extLst>
              <a:ext uri="{FF2B5EF4-FFF2-40B4-BE49-F238E27FC236}">
                <a16:creationId xmlns:a16="http://schemas.microsoft.com/office/drawing/2014/main" id="{A291A01A-74DC-45E7-BA10-76631BFA9DA8}"/>
              </a:ext>
            </a:extLst>
          </p:cNvPr>
          <p:cNvSpPr>
            <a:spLocks noGrp="1"/>
          </p:cNvSpPr>
          <p:nvPr>
            <p:ph idx="1"/>
          </p:nvPr>
        </p:nvSpPr>
        <p:spPr>
          <a:xfrm>
            <a:off x="838199" y="1551008"/>
            <a:ext cx="9989557" cy="4625955"/>
          </a:xfrm>
        </p:spPr>
        <p:txBody>
          <a:bodyPr>
            <a:normAutofit/>
          </a:bodyPr>
          <a:lstStyle/>
          <a:p>
            <a:r>
              <a:rPr lang="en-US" dirty="0"/>
              <a:t>Multifamily Incorporation </a:t>
            </a:r>
          </a:p>
          <a:p>
            <a:pPr lvl="1"/>
            <a:r>
              <a:rPr lang="en-US" dirty="0"/>
              <a:t>Common areas (E+)</a:t>
            </a:r>
          </a:p>
          <a:p>
            <a:pPr lvl="1"/>
            <a:r>
              <a:rPr lang="en-US" dirty="0"/>
              <a:t>Dwellings (CSE)</a:t>
            </a:r>
          </a:p>
          <a:p>
            <a:r>
              <a:rPr lang="en-US" dirty="0"/>
              <a:t>Copy inputs from CBECC-RES to CBECC</a:t>
            </a:r>
          </a:p>
        </p:txBody>
      </p:sp>
    </p:spTree>
    <p:extLst>
      <p:ext uri="{BB962C8B-B14F-4D97-AF65-F5344CB8AC3E}">
        <p14:creationId xmlns:p14="http://schemas.microsoft.com/office/powerpoint/2010/main" val="494377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Software Links</a:t>
            </a:r>
          </a:p>
        </p:txBody>
      </p:sp>
      <p:sp>
        <p:nvSpPr>
          <p:cNvPr id="3" name="Content Placeholder 2"/>
          <p:cNvSpPr>
            <a:spLocks noGrp="1"/>
          </p:cNvSpPr>
          <p:nvPr>
            <p:ph idx="1"/>
          </p:nvPr>
        </p:nvSpPr>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2022 Software CEC webpage (links to software and dockets):</a:t>
            </a:r>
          </a:p>
          <a:p>
            <a:pPr marL="0" marR="0" indent="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3"/>
              </a:rPr>
              <a:t>https://www.energy.ca.gov/programs-and-topics/programs/building-energy-efficiency-standards/2022-building-energy-efficiency-1</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Location of MF Restructured Demo Video (NORESCO Site)</a:t>
            </a:r>
          </a:p>
          <a:p>
            <a:pPr marL="0" marR="0" indent="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4"/>
              </a:rPr>
              <a:t>https://bees.noresco.com/software2022.html</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Subscribe to the Building Standards subscription topic so they get software notices:</a:t>
            </a:r>
          </a:p>
          <a:p>
            <a:pPr marL="0" marR="0" indent="0">
              <a:spcBef>
                <a:spcPts val="0"/>
              </a:spcBef>
              <a:spcAft>
                <a:spcPts val="0"/>
              </a:spcAft>
              <a:buNone/>
            </a:pPr>
            <a:r>
              <a:rPr lang="en-US" sz="1800" u="sng" dirty="0">
                <a:solidFill>
                  <a:srgbClr val="0563C1"/>
                </a:solidFill>
                <a:effectLst/>
                <a:latin typeface="Calibri" panose="020F0502020204030204" pitchFamily="34" charset="0"/>
                <a:ea typeface="Calibri" panose="020F0502020204030204" pitchFamily="34" charset="0"/>
                <a:hlinkClick r:id="rId5"/>
              </a:rPr>
              <a:t>https://www.energy.ca.gov/subscriptions</a:t>
            </a:r>
            <a:endParaRPr lang="en-US" sz="1800" dirty="0">
              <a:effectLst/>
              <a:latin typeface="Calibri" panose="020F0502020204030204" pitchFamily="34" charset="0"/>
              <a:ea typeface="Calibri" panose="020F0502020204030204" pitchFamily="34" charset="0"/>
            </a:endParaRPr>
          </a:p>
        </p:txBody>
      </p:sp>
      <p:sp>
        <p:nvSpPr>
          <p:cNvPr id="5" name="Slide Number Placeholder 4"/>
          <p:cNvSpPr>
            <a:spLocks noGrp="1"/>
          </p:cNvSpPr>
          <p:nvPr>
            <p:ph type="sldNum" sz="quarter" idx="12"/>
          </p:nvPr>
        </p:nvSpPr>
        <p:spPr/>
        <p:txBody>
          <a:bodyPr/>
          <a:lstStyle/>
          <a:p>
            <a:fld id="{005C4985-ACD0-2B4C-8981-36243250F268}" type="slidenum">
              <a:rPr lang="en-US" smtClean="0"/>
              <a:t>39</a:t>
            </a:fld>
            <a:endParaRPr lang="en-US" dirty="0"/>
          </a:p>
        </p:txBody>
      </p:sp>
    </p:spTree>
    <p:extLst>
      <p:ext uri="{BB962C8B-B14F-4D97-AF65-F5344CB8AC3E}">
        <p14:creationId xmlns:p14="http://schemas.microsoft.com/office/powerpoint/2010/main" val="97619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noChangeArrowheads="1"/>
          </p:cNvSpPr>
          <p:nvPr>
            <p:ph type="title"/>
          </p:nvPr>
        </p:nvSpPr>
        <p:spPr>
          <a:xfrm>
            <a:off x="838200" y="2852928"/>
            <a:ext cx="10515600" cy="1485189"/>
          </a:xfrm>
        </p:spPr>
        <p:txBody>
          <a:bodyPr>
            <a:noAutofit/>
          </a:bodyPr>
          <a:lstStyle/>
          <a:p>
            <a:pPr algn="l"/>
            <a:r>
              <a:rPr lang="en-US" altLang="en-US" sz="5400" b="1" dirty="0">
                <a:solidFill>
                  <a:schemeClr val="accent1">
                    <a:lumMod val="50000"/>
                  </a:schemeClr>
                </a:solidFill>
                <a:cs typeface="Arial" panose="020B0604020202020204" pitchFamily="34" charset="0"/>
              </a:rPr>
              <a:t>2022 Energy Code Basics</a:t>
            </a:r>
          </a:p>
        </p:txBody>
      </p:sp>
    </p:spTree>
    <p:extLst>
      <p:ext uri="{BB962C8B-B14F-4D97-AF65-F5344CB8AC3E}">
        <p14:creationId xmlns:p14="http://schemas.microsoft.com/office/powerpoint/2010/main" val="2449731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prstGeom prst="rect">
            <a:avLst/>
          </a:prstGeom>
        </p:spPr>
        <p:txBody>
          <a:bodyPr/>
          <a:lstStyle/>
          <a:p>
            <a:pPr algn="l"/>
            <a:r>
              <a:rPr lang="en-US" altLang="en-US" sz="5400" b="1">
                <a:solidFill>
                  <a:schemeClr val="accent1">
                    <a:lumMod val="50000"/>
                  </a:schemeClr>
                </a:solidFill>
                <a:cs typeface="Arial" panose="020B0604020202020204" pitchFamily="34" charset="0"/>
              </a:rPr>
              <a:t>Resources</a:t>
            </a:r>
            <a:endParaRPr lang="en-US" altLang="en-US" sz="5400" b="1" u="sng">
              <a:solidFill>
                <a:schemeClr val="accent1">
                  <a:lumMod val="50000"/>
                </a:schemeClr>
              </a:solidFill>
              <a:cs typeface="Arial" panose="020B0604020202020204" pitchFamily="34" charset="0"/>
            </a:endParaRPr>
          </a:p>
        </p:txBody>
      </p:sp>
    </p:spTree>
    <p:extLst>
      <p:ext uri="{BB962C8B-B14F-4D97-AF65-F5344CB8AC3E}">
        <p14:creationId xmlns:p14="http://schemas.microsoft.com/office/powerpoint/2010/main" val="3647830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9161-265E-4074-B897-071448A90D0F}"/>
              </a:ext>
            </a:extLst>
          </p:cNvPr>
          <p:cNvSpPr>
            <a:spLocks noGrp="1"/>
          </p:cNvSpPr>
          <p:nvPr>
            <p:ph type="title"/>
          </p:nvPr>
        </p:nvSpPr>
        <p:spPr>
          <a:xfrm>
            <a:off x="1399822" y="0"/>
            <a:ext cx="9953978" cy="1275907"/>
          </a:xfrm>
        </p:spPr>
        <p:txBody>
          <a:bodyPr>
            <a:normAutofit/>
          </a:bodyPr>
          <a:lstStyle/>
          <a:p>
            <a:r>
              <a:rPr lang="en-US" sz="3200" dirty="0"/>
              <a:t>2022 Energy Code Links</a:t>
            </a:r>
          </a:p>
        </p:txBody>
      </p:sp>
      <p:sp>
        <p:nvSpPr>
          <p:cNvPr id="5" name="Content Placeholder 4">
            <a:extLst>
              <a:ext uri="{FF2B5EF4-FFF2-40B4-BE49-F238E27FC236}">
                <a16:creationId xmlns:a16="http://schemas.microsoft.com/office/drawing/2014/main" id="{7A3F5DE7-7A85-40D8-BDA7-67C608D1B234}"/>
              </a:ext>
            </a:extLst>
          </p:cNvPr>
          <p:cNvSpPr>
            <a:spLocks noGrp="1"/>
          </p:cNvSpPr>
          <p:nvPr>
            <p:ph idx="1"/>
          </p:nvPr>
        </p:nvSpPr>
        <p:spPr>
          <a:xfrm>
            <a:off x="2500008" y="1825625"/>
            <a:ext cx="8939720" cy="3991515"/>
          </a:xfrm>
        </p:spPr>
        <p:txBody>
          <a:bodyPr>
            <a:normAutofit/>
          </a:bodyPr>
          <a:lstStyle/>
          <a:p>
            <a:r>
              <a:rPr lang="en-US" b="1" dirty="0"/>
              <a:t>2022 initiatives CASE reports: </a:t>
            </a:r>
            <a:r>
              <a:rPr lang="en-US" dirty="0">
                <a:hlinkClick r:id="rId2"/>
              </a:rPr>
              <a:t>California Energy Codes &amp; Standards website</a:t>
            </a:r>
            <a:r>
              <a:rPr lang="en-US" b="1" dirty="0"/>
              <a:t> </a:t>
            </a:r>
            <a:r>
              <a:rPr lang="en-US" dirty="0"/>
              <a:t>at https://title24stakeholders.com/ </a:t>
            </a:r>
          </a:p>
          <a:p>
            <a:r>
              <a:rPr lang="en-US" b="1" dirty="0"/>
              <a:t>2022 Energy Code updates: </a:t>
            </a:r>
            <a:r>
              <a:rPr lang="en-US" dirty="0">
                <a:hlinkClick r:id="rId3"/>
              </a:rPr>
              <a:t>CEC 2022 Energy Code webpage</a:t>
            </a:r>
            <a:r>
              <a:rPr lang="en-US" dirty="0"/>
              <a:t> at https://www.energy.ca.gov/programs-and-topics/programs/building-energy-efficiency-standards/2022-building-energy-efficiency </a:t>
            </a:r>
          </a:p>
          <a:p>
            <a:r>
              <a:rPr lang="en-US" b="1" dirty="0"/>
              <a:t>Make comments: </a:t>
            </a:r>
            <a:r>
              <a:rPr lang="en-US" dirty="0">
                <a:hlinkClick r:id="rId4"/>
              </a:rPr>
              <a:t>CEC docket 21-BSTD-04 </a:t>
            </a:r>
            <a:r>
              <a:rPr lang="en-US" dirty="0"/>
              <a:t>at https://efiling.energy.ca.gov/Ecomment/Ecomment.aspx?docketnumber=21-BSTD-04</a:t>
            </a:r>
          </a:p>
        </p:txBody>
      </p:sp>
      <p:pic>
        <p:nvPicPr>
          <p:cNvPr id="7" name="Graphic 6" descr="Laptop">
            <a:extLst>
              <a:ext uri="{FF2B5EF4-FFF2-40B4-BE49-F238E27FC236}">
                <a16:creationId xmlns:a16="http://schemas.microsoft.com/office/drawing/2014/main" id="{AFF9504C-D26A-4F8E-BDB4-3B813E1A6A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367" y="2528546"/>
            <a:ext cx="1800909" cy="1800909"/>
          </a:xfrm>
          <a:prstGeom prst="rect">
            <a:avLst/>
          </a:prstGeom>
        </p:spPr>
      </p:pic>
    </p:spTree>
    <p:extLst>
      <p:ext uri="{BB962C8B-B14F-4D97-AF65-F5344CB8AC3E}">
        <p14:creationId xmlns:p14="http://schemas.microsoft.com/office/powerpoint/2010/main" val="397881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399822" y="0"/>
            <a:ext cx="9953978" cy="1275907"/>
          </a:xfrm>
          <a:prstGeom prst="rect">
            <a:avLst/>
          </a:prstGeom>
        </p:spPr>
        <p:txBody>
          <a:bodyPr>
            <a:normAutofit/>
          </a:bodyPr>
          <a:lstStyle/>
          <a:p>
            <a:pPr algn="l"/>
            <a:r>
              <a:rPr lang="en-US" altLang="en-US" b="1" dirty="0">
                <a:solidFill>
                  <a:schemeClr val="accent1">
                    <a:lumMod val="50000"/>
                  </a:schemeClr>
                </a:solidFill>
                <a:cs typeface="Arial" panose="020B0604020202020204" pitchFamily="34" charset="0"/>
              </a:rPr>
              <a:t>Online Resource Center</a:t>
            </a:r>
          </a:p>
        </p:txBody>
      </p:sp>
      <p:pic>
        <p:nvPicPr>
          <p:cNvPr id="3" name="Picture 2" descr="Online Resource Center web page">
            <a:hlinkClick r:id="rId3"/>
          </p:cNvPr>
          <p:cNvPicPr>
            <a:picLocks noChangeAspect="1"/>
          </p:cNvPicPr>
          <p:nvPr/>
        </p:nvPicPr>
        <p:blipFill rotWithShape="1">
          <a:blip r:embed="rId4"/>
          <a:srcRect l="962" t="956" r="882" b="10098"/>
          <a:stretch/>
        </p:blipFill>
        <p:spPr>
          <a:xfrm>
            <a:off x="304800" y="1905001"/>
            <a:ext cx="11658600" cy="4506685"/>
          </a:xfrm>
          <a:prstGeom prst="rect">
            <a:avLst/>
          </a:prstGeom>
        </p:spPr>
      </p:pic>
    </p:spTree>
    <p:extLst>
      <p:ext uri="{BB962C8B-B14F-4D97-AF65-F5344CB8AC3E}">
        <p14:creationId xmlns:p14="http://schemas.microsoft.com/office/powerpoint/2010/main" val="475496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399822" y="0"/>
            <a:ext cx="9953978" cy="1275907"/>
          </a:xfrm>
        </p:spPr>
        <p:txBody>
          <a:bodyPr>
            <a:noAutofit/>
          </a:bodyPr>
          <a:lstStyle/>
          <a:p>
            <a:pPr algn="l"/>
            <a:r>
              <a:rPr lang="en-US" altLang="en-US" b="1" dirty="0">
                <a:solidFill>
                  <a:schemeClr val="accent1">
                    <a:lumMod val="50000"/>
                  </a:schemeClr>
                </a:solidFill>
                <a:cs typeface="Arial" panose="020B0604020202020204" pitchFamily="34" charset="0"/>
              </a:rPr>
              <a:t>Blueprint Newsletter</a:t>
            </a:r>
          </a:p>
        </p:txBody>
      </p:sp>
      <p:pic>
        <p:nvPicPr>
          <p:cNvPr id="3" name="Picture 2" descr="Blueprint web page">
            <a:hlinkClick r:id="rId3"/>
          </p:cNvPr>
          <p:cNvPicPr>
            <a:picLocks noChangeAspect="1"/>
          </p:cNvPicPr>
          <p:nvPr/>
        </p:nvPicPr>
        <p:blipFill rotWithShape="1">
          <a:blip r:embed="rId4"/>
          <a:srcRect l="1461" r="11586"/>
          <a:stretch/>
        </p:blipFill>
        <p:spPr>
          <a:xfrm>
            <a:off x="206829" y="1666118"/>
            <a:ext cx="11898086" cy="5072369"/>
          </a:xfrm>
          <a:prstGeom prst="rect">
            <a:avLst/>
          </a:prstGeom>
        </p:spPr>
      </p:pic>
    </p:spTree>
    <p:extLst>
      <p:ext uri="{BB962C8B-B14F-4D97-AF65-F5344CB8AC3E}">
        <p14:creationId xmlns:p14="http://schemas.microsoft.com/office/powerpoint/2010/main" val="316671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399822" y="0"/>
            <a:ext cx="9953978" cy="1275907"/>
          </a:xfrm>
        </p:spPr>
        <p:txBody>
          <a:bodyPr>
            <a:normAutofit/>
          </a:bodyPr>
          <a:lstStyle/>
          <a:p>
            <a:pPr algn="l"/>
            <a:r>
              <a:rPr lang="en-US" altLang="en-US" b="1" dirty="0">
                <a:solidFill>
                  <a:schemeClr val="accent1">
                    <a:lumMod val="50000"/>
                  </a:schemeClr>
                </a:solidFill>
                <a:cs typeface="Arial" panose="020B0604020202020204" pitchFamily="34" charset="0"/>
              </a:rPr>
              <a:t>Stay Connected</a:t>
            </a:r>
          </a:p>
        </p:txBody>
      </p:sp>
      <p:sp>
        <p:nvSpPr>
          <p:cNvPr id="33795" name="Content Placeholder 6"/>
          <p:cNvSpPr>
            <a:spLocks noGrp="1"/>
          </p:cNvSpPr>
          <p:nvPr>
            <p:ph idx="1"/>
          </p:nvPr>
        </p:nvSpPr>
        <p:spPr/>
        <p:txBody>
          <a:bodyPr>
            <a:normAutofit/>
          </a:bodyPr>
          <a:lstStyle/>
          <a:p>
            <a:pPr marL="0" indent="0">
              <a:buNone/>
            </a:pPr>
            <a:r>
              <a:rPr lang="en-US" altLang="en-US" sz="2800" b="1" dirty="0">
                <a:cs typeface="Arial" panose="020B0604020202020204" pitchFamily="34" charset="0"/>
              </a:rPr>
              <a:t>Receive Energy Code updates</a:t>
            </a:r>
            <a:endParaRPr lang="en-US" altLang="en-US" sz="2800" dirty="0">
              <a:cs typeface="Arial" panose="020B0604020202020204" pitchFamily="34" charset="0"/>
            </a:endParaRPr>
          </a:p>
          <a:p>
            <a:pPr lvl="1">
              <a:buClr>
                <a:schemeClr val="accent1">
                  <a:lumMod val="50000"/>
                </a:schemeClr>
              </a:buClr>
              <a:buFont typeface="Arial" panose="020B0604020202020204" pitchFamily="34" charset="0"/>
              <a:buChar char="•"/>
            </a:pPr>
            <a:r>
              <a:rPr lang="en-US" altLang="en-US" sz="2600" dirty="0">
                <a:solidFill>
                  <a:schemeClr val="accent1">
                    <a:lumMod val="75000"/>
                  </a:schemeClr>
                </a:solidFill>
                <a:cs typeface="Arial" panose="020B0604020202020204" pitchFamily="34" charset="0"/>
                <a:hlinkClick r:id="rId3"/>
              </a:rPr>
              <a:t>Subscribe to Efficiency Division emails</a:t>
            </a:r>
            <a:r>
              <a:rPr lang="en-US" altLang="en-US" sz="2600" dirty="0">
                <a:solidFill>
                  <a:schemeClr val="accent1">
                    <a:lumMod val="75000"/>
                  </a:schemeClr>
                </a:solidFill>
                <a:cs typeface="Arial" panose="020B0604020202020204" pitchFamily="34" charset="0"/>
              </a:rPr>
              <a:t> </a:t>
            </a:r>
            <a:r>
              <a:rPr lang="en-US" altLang="en-US" sz="2600" dirty="0">
                <a:solidFill>
                  <a:srgbClr val="0F6FC6">
                    <a:lumMod val="50000"/>
                  </a:srgbClr>
                </a:solidFill>
                <a:cs typeface="Arial" panose="020B0604020202020204" pitchFamily="34" charset="0"/>
              </a:rPr>
              <a:t>at </a:t>
            </a:r>
            <a:r>
              <a:rPr lang="en-US" sz="2600" dirty="0">
                <a:solidFill>
                  <a:srgbClr val="0F6FC6">
                    <a:lumMod val="50000"/>
                  </a:srgbClr>
                </a:solidFill>
              </a:rPr>
              <a:t>https://ww2.energy.ca.gov/listservers/index_cms.html</a:t>
            </a:r>
            <a:endParaRPr lang="en-US" altLang="en-US" sz="100" dirty="0">
              <a:solidFill>
                <a:schemeClr val="accent1">
                  <a:lumMod val="75000"/>
                </a:schemeClr>
              </a:solidFill>
              <a:cs typeface="Arial" panose="020B0604020202020204" pitchFamily="34" charset="0"/>
            </a:endParaRPr>
          </a:p>
          <a:p>
            <a:pPr lvl="2">
              <a:buFont typeface="Courier New" panose="02070309020205020404" pitchFamily="49" charset="0"/>
              <a:buChar char="o"/>
            </a:pPr>
            <a:r>
              <a:rPr lang="en-US" altLang="en-US" sz="2200" dirty="0">
                <a:cs typeface="Arial" panose="020B0604020202020204" pitchFamily="34" charset="0"/>
              </a:rPr>
              <a:t>Appliances</a:t>
            </a:r>
          </a:p>
          <a:p>
            <a:pPr lvl="2">
              <a:buFont typeface="Courier New" panose="02070309020205020404" pitchFamily="49" charset="0"/>
              <a:buChar char="o"/>
            </a:pPr>
            <a:r>
              <a:rPr lang="en-US" altLang="en-US" sz="2200" dirty="0">
                <a:cs typeface="Arial" panose="020B0604020202020204" pitchFamily="34" charset="0"/>
              </a:rPr>
              <a:t>Blueprint </a:t>
            </a:r>
          </a:p>
          <a:p>
            <a:pPr lvl="2">
              <a:buFont typeface="Courier New" panose="02070309020205020404" pitchFamily="49" charset="0"/>
              <a:buChar char="o"/>
            </a:pPr>
            <a:r>
              <a:rPr lang="en-US" altLang="en-US" sz="2200" dirty="0">
                <a:cs typeface="Arial" panose="020B0604020202020204" pitchFamily="34" charset="0"/>
              </a:rPr>
              <a:t>Building Standards</a:t>
            </a:r>
            <a:endParaRPr lang="en-US" altLang="en-US" sz="200" dirty="0">
              <a:cs typeface="Arial" panose="020B0604020202020204" pitchFamily="34" charset="0"/>
            </a:endParaRPr>
          </a:p>
          <a:p>
            <a:pPr lvl="1">
              <a:buFont typeface="Arial" panose="020B0604020202020204" pitchFamily="34" charset="0"/>
              <a:buChar char="•"/>
            </a:pPr>
            <a:r>
              <a:rPr lang="en-US" altLang="en-US" sz="2600" dirty="0">
                <a:cs typeface="Arial" panose="020B0604020202020204" pitchFamily="34" charset="0"/>
              </a:rPr>
              <a:t>Respond to confirmation email</a:t>
            </a:r>
            <a:endParaRPr lang="en-US" altLang="en-US" sz="900" dirty="0">
              <a:cs typeface="Arial" panose="020B0604020202020204" pitchFamily="34" charset="0"/>
            </a:endParaRPr>
          </a:p>
          <a:p>
            <a:pPr marL="0" indent="0">
              <a:buNone/>
            </a:pPr>
            <a:r>
              <a:rPr lang="en-US" altLang="en-US" sz="2800" b="1" dirty="0">
                <a:cs typeface="Arial" panose="020B0604020202020204" pitchFamily="34" charset="0"/>
              </a:rPr>
              <a:t>Follow the California Energy Commission</a:t>
            </a:r>
            <a:endParaRPr lang="en-US" altLang="en-US" sz="2000" dirty="0"/>
          </a:p>
        </p:txBody>
      </p:sp>
      <p:grpSp>
        <p:nvGrpSpPr>
          <p:cNvPr id="13" name="Group 12" descr="Social media icons">
            <a:extLst>
              <a:ext uri="{FF2B5EF4-FFF2-40B4-BE49-F238E27FC236}">
                <a16:creationId xmlns:a16="http://schemas.microsoft.com/office/drawing/2014/main" id="{2BAA0B13-EFF1-4A33-A942-3E504341A074}"/>
              </a:ext>
            </a:extLst>
          </p:cNvPr>
          <p:cNvGrpSpPr/>
          <p:nvPr/>
        </p:nvGrpSpPr>
        <p:grpSpPr>
          <a:xfrm>
            <a:off x="1399822" y="5285218"/>
            <a:ext cx="8952551" cy="899395"/>
            <a:chOff x="2103780" y="4821507"/>
            <a:chExt cx="8952551" cy="899395"/>
          </a:xfrm>
        </p:grpSpPr>
        <p:grpSp>
          <p:nvGrpSpPr>
            <p:cNvPr id="9" name="Group 8" descr="Social media icons"/>
            <p:cNvGrpSpPr>
              <a:grpSpLocks noChangeAspect="1"/>
            </p:cNvGrpSpPr>
            <p:nvPr/>
          </p:nvGrpSpPr>
          <p:grpSpPr>
            <a:xfrm>
              <a:off x="2103780" y="4821508"/>
              <a:ext cx="6623298" cy="893491"/>
              <a:chOff x="1265043" y="6024338"/>
              <a:chExt cx="3420199" cy="461389"/>
            </a:xfrm>
          </p:grpSpPr>
          <p:pic>
            <p:nvPicPr>
              <p:cNvPr id="3" name="Picture 2" descr="Twitter icon">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043" y="6024338"/>
                <a:ext cx="460249" cy="460249"/>
              </a:xfrm>
              <a:prstGeom prst="rect">
                <a:avLst/>
              </a:prstGeom>
            </p:spPr>
          </p:pic>
          <p:pic>
            <p:nvPicPr>
              <p:cNvPr id="4" name="Picture 3" descr="LinkedIn icon">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081" y="6027386"/>
                <a:ext cx="457201" cy="457201"/>
              </a:xfrm>
              <a:prstGeom prst="rect">
                <a:avLst/>
              </a:prstGeom>
            </p:spPr>
          </p:pic>
          <p:pic>
            <p:nvPicPr>
              <p:cNvPr id="5" name="Picture 4" descr="Instagram icon">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2071" y="6024338"/>
                <a:ext cx="457201" cy="457201"/>
              </a:xfrm>
              <a:prstGeom prst="rect">
                <a:avLst/>
              </a:prstGeom>
            </p:spPr>
          </p:pic>
          <p:pic>
            <p:nvPicPr>
              <p:cNvPr id="6" name="Picture 5" descr="Facebook icon">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4061" y="6024338"/>
                <a:ext cx="457201" cy="457201"/>
              </a:xfrm>
              <a:prstGeom prst="rect">
                <a:avLst/>
              </a:prstGeom>
            </p:spPr>
          </p:pic>
          <p:pic>
            <p:nvPicPr>
              <p:cNvPr id="7" name="Picture 6" descr="YouTube icon">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6051" y="6024338"/>
                <a:ext cx="457201" cy="457201"/>
              </a:xfrm>
              <a:prstGeom prst="rect">
                <a:avLst/>
              </a:prstGeom>
            </p:spPr>
          </p:pic>
          <p:pic>
            <p:nvPicPr>
              <p:cNvPr id="8" name="Picture 7" descr="Flickr icon">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28041" y="6031574"/>
                <a:ext cx="457201" cy="454153"/>
              </a:xfrm>
              <a:prstGeom prst="rect">
                <a:avLst/>
              </a:prstGeom>
            </p:spPr>
          </p:pic>
        </p:grpSp>
        <p:pic>
          <p:nvPicPr>
            <p:cNvPr id="10" name="Picture 9" descr="A picture containing drawing&#10;&#10;Description automatically generated">
              <a:hlinkClick r:id="rId16"/>
              <a:extLst>
                <a:ext uri="{FF2B5EF4-FFF2-40B4-BE49-F238E27FC236}">
                  <a16:creationId xmlns:a16="http://schemas.microsoft.com/office/drawing/2014/main" id="{D8711663-E551-4574-AB09-7AD330E5066B}"/>
                </a:ext>
              </a:extLst>
            </p:cNvPr>
            <p:cNvPicPr>
              <a:picLocks noChangeAspect="1"/>
            </p:cNvPicPr>
            <p:nvPr/>
          </p:nvPicPr>
          <p:blipFill>
            <a:blip r:embed="rId17">
              <a:clrChange>
                <a:clrFrom>
                  <a:srgbClr val="FFFFFF"/>
                </a:clrFrom>
                <a:clrTo>
                  <a:srgbClr val="FFFFFF">
                    <a:alpha val="0"/>
                  </a:srgbClr>
                </a:clrTo>
              </a:clrChange>
              <a:duotone>
                <a:prstClr val="black"/>
                <a:srgbClr val="271EE2">
                  <a:tint val="45000"/>
                  <a:satMod val="400000"/>
                </a:srgbClr>
              </a:duotone>
            </a:blip>
            <a:stretch>
              <a:fillRect/>
            </a:stretch>
          </p:blipFill>
          <p:spPr>
            <a:xfrm>
              <a:off x="8988100" y="4821507"/>
              <a:ext cx="885381" cy="885381"/>
            </a:xfrm>
            <a:prstGeom prst="rect">
              <a:avLst/>
            </a:prstGeom>
          </p:spPr>
        </p:pic>
        <p:pic>
          <p:nvPicPr>
            <p:cNvPr id="12" name="Picture 11" descr="A picture containing device&#10;&#10;Description automatically generated">
              <a:hlinkClick r:id="rId18"/>
              <a:extLst>
                <a:ext uri="{FF2B5EF4-FFF2-40B4-BE49-F238E27FC236}">
                  <a16:creationId xmlns:a16="http://schemas.microsoft.com/office/drawing/2014/main" id="{4DA8AC93-74FE-4454-B13C-4D29A1DBECB4}"/>
                </a:ext>
              </a:extLst>
            </p:cNvPr>
            <p:cNvPicPr>
              <a:picLocks noChangeAspect="1"/>
            </p:cNvPicPr>
            <p:nvPr/>
          </p:nvPicPr>
          <p:blipFill>
            <a:blip r:embed="rId19">
              <a:clrChange>
                <a:clrFrom>
                  <a:srgbClr val="FFFFFF"/>
                </a:clrFrom>
                <a:clrTo>
                  <a:srgbClr val="FFFFFF">
                    <a:alpha val="0"/>
                  </a:srgbClr>
                </a:clrTo>
              </a:clrChange>
              <a:duotone>
                <a:prstClr val="black"/>
                <a:srgbClr val="2218F0">
                  <a:tint val="45000"/>
                  <a:satMod val="400000"/>
                </a:srgbClr>
              </a:duotone>
            </a:blip>
            <a:stretch>
              <a:fillRect/>
            </a:stretch>
          </p:blipFill>
          <p:spPr>
            <a:xfrm>
              <a:off x="10170950" y="4835521"/>
              <a:ext cx="885381" cy="885381"/>
            </a:xfrm>
            <a:prstGeom prst="rect">
              <a:avLst/>
            </a:prstGeom>
          </p:spPr>
        </p:pic>
      </p:grpSp>
    </p:spTree>
    <p:extLst>
      <p:ext uri="{BB962C8B-B14F-4D97-AF65-F5344CB8AC3E}">
        <p14:creationId xmlns:p14="http://schemas.microsoft.com/office/powerpoint/2010/main" val="3149807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5F00-ADA1-47B3-BE42-1406B3751CA9}"/>
              </a:ext>
            </a:extLst>
          </p:cNvPr>
          <p:cNvSpPr>
            <a:spLocks noGrp="1"/>
          </p:cNvSpPr>
          <p:nvPr>
            <p:ph type="title"/>
          </p:nvPr>
        </p:nvSpPr>
        <p:spPr/>
        <p:txBody>
          <a:bodyPr>
            <a:normAutofit/>
          </a:bodyPr>
          <a:lstStyle/>
          <a:p>
            <a:r>
              <a:rPr lang="en-US"/>
              <a:t>Upcoming CALBEM Workshops</a:t>
            </a:r>
          </a:p>
        </p:txBody>
      </p:sp>
      <p:sp>
        <p:nvSpPr>
          <p:cNvPr id="5" name="Slide Number Placeholder 4">
            <a:extLst>
              <a:ext uri="{FF2B5EF4-FFF2-40B4-BE49-F238E27FC236}">
                <a16:creationId xmlns:a16="http://schemas.microsoft.com/office/drawing/2014/main" id="{4D59BFA9-AED3-4383-8D2D-923A34C868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pic>
        <p:nvPicPr>
          <p:cNvPr id="7" name="Content Placeholder 6" descr="This is an image of the California Building Energy Modeling group's logo, and includes a bear in the background, with text overlayed on top spelling out &quot;California Building Energy Modeling.&quot;">
            <a:extLst>
              <a:ext uri="{FF2B5EF4-FFF2-40B4-BE49-F238E27FC236}">
                <a16:creationId xmlns:a16="http://schemas.microsoft.com/office/drawing/2014/main" id="{7903A6E0-ACFA-44C0-B488-26CCA7576BDC}"/>
              </a:ext>
            </a:extLst>
          </p:cNvPr>
          <p:cNvPicPr>
            <a:picLocks noGrp="1" noChangeAspect="1"/>
          </p:cNvPicPr>
          <p:nvPr>
            <p:ph sz="half" idx="2"/>
          </p:nvPr>
        </p:nvPicPr>
        <p:blipFill>
          <a:blip r:embed="rId3"/>
          <a:stretch>
            <a:fillRect/>
          </a:stretch>
        </p:blipFill>
        <p:spPr>
          <a:xfrm>
            <a:off x="6172200" y="2188160"/>
            <a:ext cx="5181600" cy="3626267"/>
          </a:xfrm>
          <a:ln>
            <a:solidFill>
              <a:schemeClr val="accent1"/>
            </a:solidFill>
          </a:ln>
        </p:spPr>
      </p:pic>
      <p:sp>
        <p:nvSpPr>
          <p:cNvPr id="4" name="Text Placeholder 3">
            <a:extLst>
              <a:ext uri="{FF2B5EF4-FFF2-40B4-BE49-F238E27FC236}">
                <a16:creationId xmlns:a16="http://schemas.microsoft.com/office/drawing/2014/main" id="{4A1A1E22-A2C7-49F4-896F-5DE5CF8A2A81}"/>
              </a:ext>
            </a:extLst>
          </p:cNvPr>
          <p:cNvSpPr>
            <a:spLocks noGrp="1"/>
          </p:cNvSpPr>
          <p:nvPr>
            <p:ph type="body" sz="quarter" idx="13"/>
          </p:nvPr>
        </p:nvSpPr>
        <p:spPr>
          <a:xfrm>
            <a:off x="6172200" y="5838302"/>
            <a:ext cx="5181600" cy="285750"/>
          </a:xfrm>
        </p:spPr>
        <p:txBody>
          <a:bodyPr>
            <a:normAutofit fontScale="70000" lnSpcReduction="20000"/>
          </a:bodyPr>
          <a:lstStyle/>
          <a:p>
            <a:pPr marL="0" indent="0">
              <a:buNone/>
            </a:pPr>
            <a:r>
              <a:rPr lang="en-US" dirty="0"/>
              <a:t>Source: </a:t>
            </a:r>
            <a:r>
              <a:rPr lang="en-US" dirty="0">
                <a:hlinkClick r:id="rId4"/>
              </a:rPr>
              <a:t>https://calbem.ibpsa.us/</a:t>
            </a:r>
            <a:r>
              <a:rPr lang="en-US" dirty="0"/>
              <a:t> </a:t>
            </a:r>
          </a:p>
        </p:txBody>
      </p:sp>
      <p:pic>
        <p:nvPicPr>
          <p:cNvPr id="10" name="Content Placeholder 9">
            <a:extLst>
              <a:ext uri="{FF2B5EF4-FFF2-40B4-BE49-F238E27FC236}">
                <a16:creationId xmlns:a16="http://schemas.microsoft.com/office/drawing/2014/main" id="{4B6F472E-3CCE-3D1C-798B-D6B4C569B318}"/>
              </a:ext>
            </a:extLst>
          </p:cNvPr>
          <p:cNvPicPr>
            <a:picLocks noGrp="1" noChangeAspect="1"/>
          </p:cNvPicPr>
          <p:nvPr>
            <p:ph sz="half" idx="1"/>
          </p:nvPr>
        </p:nvPicPr>
        <p:blipFill>
          <a:blip r:embed="rId5"/>
          <a:stretch>
            <a:fillRect/>
          </a:stretch>
        </p:blipFill>
        <p:spPr>
          <a:xfrm>
            <a:off x="838200" y="2083329"/>
            <a:ext cx="5181600" cy="3835930"/>
          </a:xfrm>
        </p:spPr>
      </p:pic>
    </p:spTree>
    <p:extLst>
      <p:ext uri="{BB962C8B-B14F-4D97-AF65-F5344CB8AC3E}">
        <p14:creationId xmlns:p14="http://schemas.microsoft.com/office/powerpoint/2010/main" val="301084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99822" y="0"/>
            <a:ext cx="9953978" cy="1275907"/>
          </a:xfrm>
        </p:spPr>
        <p:txBody>
          <a:bodyPr/>
          <a:lstStyle/>
          <a:p>
            <a:pPr algn="l"/>
            <a:r>
              <a:rPr lang="en-US" altLang="en-US" b="1" dirty="0">
                <a:solidFill>
                  <a:schemeClr val="accent1">
                    <a:lumMod val="50000"/>
                  </a:schemeClr>
                </a:solidFill>
                <a:cs typeface="Arial" panose="020B0604020202020204" pitchFamily="34" charset="0"/>
              </a:rPr>
              <a:t>Energy Code Ace </a:t>
            </a:r>
          </a:p>
        </p:txBody>
      </p:sp>
      <p:sp>
        <p:nvSpPr>
          <p:cNvPr id="195587" name="Content Placeholder 6"/>
          <p:cNvSpPr>
            <a:spLocks noGrp="1"/>
          </p:cNvSpPr>
          <p:nvPr>
            <p:ph idx="1"/>
          </p:nvPr>
        </p:nvSpPr>
        <p:spPr>
          <a:xfrm>
            <a:off x="7188200" y="1828799"/>
            <a:ext cx="4546600" cy="4348163"/>
          </a:xfrm>
        </p:spPr>
        <p:txBody>
          <a:bodyPr>
            <a:normAutofit/>
          </a:bodyPr>
          <a:lstStyle/>
          <a:p>
            <a:pPr marL="342900" indent="-342900">
              <a:spcAft>
                <a:spcPts val="1200"/>
              </a:spcAft>
              <a:buFont typeface="Arial" panose="020B0604020202020204" pitchFamily="34" charset="0"/>
              <a:buChar char="•"/>
            </a:pPr>
            <a:r>
              <a:rPr lang="en-US" altLang="en-US" dirty="0">
                <a:cs typeface="Arial" panose="020B0604020202020204" pitchFamily="34" charset="0"/>
              </a:rPr>
              <a:t>Forms and resource tools </a:t>
            </a:r>
            <a:endParaRPr lang="en-US" altLang="en-US" sz="1800" dirty="0">
              <a:cs typeface="Arial" panose="020B0604020202020204" pitchFamily="34" charset="0"/>
            </a:endParaRPr>
          </a:p>
          <a:p>
            <a:pPr marL="342900" indent="-342900">
              <a:spcAft>
                <a:spcPts val="1200"/>
              </a:spcAft>
              <a:buFont typeface="Arial" panose="020B0604020202020204" pitchFamily="34" charset="0"/>
              <a:buChar char="•"/>
            </a:pPr>
            <a:r>
              <a:rPr lang="en-US" altLang="en-US" dirty="0">
                <a:cs typeface="Arial" panose="020B0604020202020204" pitchFamily="34" charset="0"/>
              </a:rPr>
              <a:t>Free training in-person and online</a:t>
            </a:r>
            <a:endParaRPr lang="en-US" altLang="en-US" sz="1800" dirty="0">
              <a:cs typeface="Arial" panose="020B0604020202020204" pitchFamily="34" charset="0"/>
            </a:endParaRPr>
          </a:p>
          <a:p>
            <a:pPr marL="342900" indent="-342900">
              <a:spcAft>
                <a:spcPts val="1200"/>
              </a:spcAft>
              <a:buFont typeface="Arial" panose="020B0604020202020204" pitchFamily="34" charset="0"/>
              <a:buChar char="•"/>
            </a:pPr>
            <a:r>
              <a:rPr lang="en-US" altLang="en-US" dirty="0">
                <a:cs typeface="Arial" panose="020B0604020202020204" pitchFamily="34" charset="0"/>
              </a:rPr>
              <a:t>Checklists and trigger sheets for building departments</a:t>
            </a:r>
            <a:endParaRPr lang="en-US" altLang="en-US" sz="1800" dirty="0">
              <a:cs typeface="Arial" panose="020B0604020202020204" pitchFamily="34" charset="0"/>
            </a:endParaRPr>
          </a:p>
        </p:txBody>
      </p:sp>
      <p:pic>
        <p:nvPicPr>
          <p:cNvPr id="2" name="Picture 1" descr="Energy Code Ace web page">
            <a:hlinkClick r:id="rId3" tooltip="Energy Code Ace website"/>
          </p:cNvPr>
          <p:cNvPicPr>
            <a:picLocks noChangeAspect="1"/>
          </p:cNvPicPr>
          <p:nvPr/>
        </p:nvPicPr>
        <p:blipFill>
          <a:blip r:embed="rId4"/>
          <a:stretch>
            <a:fillRect/>
          </a:stretch>
        </p:blipFill>
        <p:spPr>
          <a:xfrm>
            <a:off x="261257" y="1572303"/>
            <a:ext cx="6678219" cy="4857982"/>
          </a:xfrm>
          <a:prstGeom prst="rect">
            <a:avLst/>
          </a:prstGeom>
          <a:ln>
            <a:solidFill>
              <a:srgbClr val="4D4D86"/>
            </a:solidFill>
          </a:ln>
        </p:spPr>
      </p:pic>
    </p:spTree>
    <p:extLst>
      <p:ext uri="{BB962C8B-B14F-4D97-AF65-F5344CB8AC3E}">
        <p14:creationId xmlns:p14="http://schemas.microsoft.com/office/powerpoint/2010/main" val="3528398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D6B32B5-690A-4A12-AE0B-69B80B2C477E}"/>
              </a:ext>
            </a:extLst>
          </p:cNvPr>
          <p:cNvSpPr>
            <a:spLocks noGrp="1"/>
          </p:cNvSpPr>
          <p:nvPr>
            <p:ph idx="1"/>
          </p:nvPr>
        </p:nvSpPr>
        <p:spPr>
          <a:xfrm>
            <a:off x="586628" y="1341033"/>
            <a:ext cx="3823447" cy="1506499"/>
          </a:xfrm>
        </p:spPr>
        <p:txBody>
          <a:bodyPr>
            <a:normAutofit fontScale="77500" lnSpcReduction="20000"/>
          </a:bodyPr>
          <a:lstStyle/>
          <a:p>
            <a:pPr marL="0" indent="0">
              <a:buNone/>
            </a:pPr>
            <a:endParaRPr lang="en-US" b="1" dirty="0"/>
          </a:p>
          <a:p>
            <a:pPr marL="0" indent="0">
              <a:buNone/>
            </a:pPr>
            <a:r>
              <a:rPr lang="en-US" b="1" dirty="0"/>
              <a:t>Bach Tsan P.E, Senior Mechanical Engineer</a:t>
            </a:r>
            <a:endParaRPr lang="en-US" dirty="0"/>
          </a:p>
          <a:p>
            <a:pPr marL="0" indent="0">
              <a:buNone/>
            </a:pPr>
            <a:r>
              <a:rPr lang="en-US" dirty="0"/>
              <a:t>Phone: (916) 477-0834</a:t>
            </a:r>
          </a:p>
          <a:p>
            <a:r>
              <a:rPr lang="en-US" dirty="0"/>
              <a:t>Email: </a:t>
            </a:r>
            <a:r>
              <a:rPr lang="en-US" dirty="0">
                <a:hlinkClick r:id="rId3"/>
              </a:rPr>
              <a:t>Bach.Tsan@Energy</a:t>
            </a:r>
            <a:r>
              <a:rPr lang="en-US" dirty="0">
                <a:hlinkClick r:id="rId4"/>
              </a:rPr>
              <a:t>.ca.gov</a:t>
            </a:r>
            <a:r>
              <a:rPr lang="en-US" dirty="0"/>
              <a:t> </a:t>
            </a:r>
          </a:p>
          <a:p>
            <a:pPr marL="0" indent="0">
              <a:buNone/>
            </a:pPr>
            <a:endParaRPr lang="en-US" b="1" dirty="0"/>
          </a:p>
        </p:txBody>
      </p:sp>
      <p:sp>
        <p:nvSpPr>
          <p:cNvPr id="7" name="Slide Number Placeholder 5">
            <a:extLst>
              <a:ext uri="{FF2B5EF4-FFF2-40B4-BE49-F238E27FC236}">
                <a16:creationId xmlns:a16="http://schemas.microsoft.com/office/drawing/2014/main" id="{3ACAE9E8-4B59-40D5-BE66-A55DECCA185D}"/>
              </a:ext>
            </a:extLst>
          </p:cNvPr>
          <p:cNvSpPr txBox="1">
            <a:spLocks/>
          </p:cNvSpPr>
          <p:nvPr/>
        </p:nvSpPr>
        <p:spPr>
          <a:xfrm>
            <a:off x="11442035" y="6438369"/>
            <a:ext cx="43657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05C4985-ACD0-2B4C-8981-36243250F268}" type="slidenum">
              <a:rPr lang="en-US" sz="1400" smtClean="0">
                <a:solidFill>
                  <a:prstClr val="black"/>
                </a:solidFill>
                <a:latin typeface="Arial" panose="020B0604020202020204"/>
              </a:rPr>
              <a:pPr>
                <a:defRPr/>
              </a:pPr>
              <a:t>47</a:t>
            </a:fld>
            <a:endParaRPr lang="en-US" sz="1400">
              <a:solidFill>
                <a:prstClr val="black"/>
              </a:solidFill>
              <a:latin typeface="Arial" panose="020B0604020202020204"/>
            </a:endParaRPr>
          </a:p>
        </p:txBody>
      </p:sp>
      <p:sp>
        <p:nvSpPr>
          <p:cNvPr id="8" name="Title 1">
            <a:extLst>
              <a:ext uri="{FF2B5EF4-FFF2-40B4-BE49-F238E27FC236}">
                <a16:creationId xmlns:a16="http://schemas.microsoft.com/office/drawing/2014/main" id="{E92F3E78-4C4D-4903-91A3-B86D8B027366}"/>
              </a:ext>
            </a:extLst>
          </p:cNvPr>
          <p:cNvSpPr>
            <a:spLocks noGrp="1"/>
          </p:cNvSpPr>
          <p:nvPr>
            <p:ph type="title"/>
          </p:nvPr>
        </p:nvSpPr>
        <p:spPr>
          <a:xfrm>
            <a:off x="1399822" y="0"/>
            <a:ext cx="9953978" cy="1275907"/>
          </a:xfrm>
          <a:prstGeom prst="rect">
            <a:avLst/>
          </a:prstGeom>
        </p:spPr>
        <p:txBody>
          <a:bodyPr>
            <a:normAutofit/>
          </a:bodyPr>
          <a:lstStyle/>
          <a:p>
            <a:pPr algn="l"/>
            <a:r>
              <a:rPr lang="en-US" altLang="en-US" b="1">
                <a:solidFill>
                  <a:schemeClr val="accent1">
                    <a:lumMod val="50000"/>
                  </a:schemeClr>
                </a:solidFill>
                <a:cs typeface="Arial" panose="020B0604020202020204" pitchFamily="34" charset="0"/>
              </a:rPr>
              <a:t>Contact Information</a:t>
            </a:r>
          </a:p>
        </p:txBody>
      </p:sp>
      <p:pic>
        <p:nvPicPr>
          <p:cNvPr id="9" name="Picture 8" descr="Climate zones map">
            <a:extLst>
              <a:ext uri="{FF2B5EF4-FFF2-40B4-BE49-F238E27FC236}">
                <a16:creationId xmlns:a16="http://schemas.microsoft.com/office/drawing/2014/main" id="{B8CBD291-DA84-438B-AF69-8702B10FEF09}"/>
              </a:ext>
            </a:extLst>
          </p:cNvPr>
          <p:cNvPicPr>
            <a:picLocks noChangeAspect="1"/>
          </p:cNvPicPr>
          <p:nvPr/>
        </p:nvPicPr>
        <p:blipFill rotWithShape="1">
          <a:blip r:embed="rId5" cstate="print">
            <a:duotone>
              <a:srgbClr val="0F6FC6">
                <a:shade val="45000"/>
                <a:satMod val="135000"/>
              </a:srgbClr>
              <a:prstClr val="white"/>
            </a:duotone>
            <a:extLst>
              <a:ext uri="{28A0092B-C50C-407E-A947-70E740481C1C}">
                <a14:useLocalDpi xmlns:a14="http://schemas.microsoft.com/office/drawing/2010/main" val="0"/>
              </a:ext>
            </a:extLst>
          </a:blip>
          <a:srcRect l="23947" r="24079"/>
          <a:stretch/>
        </p:blipFill>
        <p:spPr>
          <a:xfrm>
            <a:off x="7489861" y="1275907"/>
            <a:ext cx="4465833" cy="5020389"/>
          </a:xfrm>
          <a:prstGeom prst="rect">
            <a:avLst/>
          </a:prstGeom>
        </p:spPr>
      </p:pic>
      <p:sp>
        <p:nvSpPr>
          <p:cNvPr id="10" name="Content Placeholder 6">
            <a:extLst>
              <a:ext uri="{FF2B5EF4-FFF2-40B4-BE49-F238E27FC236}">
                <a16:creationId xmlns:a16="http://schemas.microsoft.com/office/drawing/2014/main" id="{92AD12F0-77E6-44B6-8335-0B4728D57CF0}"/>
              </a:ext>
            </a:extLst>
          </p:cNvPr>
          <p:cNvSpPr txBox="1">
            <a:spLocks/>
          </p:cNvSpPr>
          <p:nvPr/>
        </p:nvSpPr>
        <p:spPr>
          <a:xfrm>
            <a:off x="698499" y="3824201"/>
            <a:ext cx="3711575" cy="274796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a:cs typeface="Arial" panose="020B0604020202020204" pitchFamily="34" charset="0"/>
              </a:rPr>
              <a:t>Monday through Friday</a:t>
            </a:r>
          </a:p>
          <a:p>
            <a:pPr marL="457200" lvl="1" indent="0">
              <a:buFont typeface="Arial"/>
              <a:buNone/>
            </a:pPr>
            <a:r>
              <a:rPr lang="en-US" altLang="en-US">
                <a:cs typeface="Arial" panose="020B0604020202020204" pitchFamily="34" charset="0"/>
              </a:rPr>
              <a:t>8:00 a.m. to 12:00 p.m. </a:t>
            </a:r>
          </a:p>
          <a:p>
            <a:pPr marL="457200" lvl="1" indent="0">
              <a:buFont typeface="Arial"/>
              <a:buNone/>
            </a:pPr>
            <a:r>
              <a:rPr lang="en-US" altLang="en-US">
                <a:cs typeface="Arial" panose="020B0604020202020204" pitchFamily="34" charset="0"/>
              </a:rPr>
              <a:t>1:00 p.m. to 4:30 p.m.</a:t>
            </a:r>
            <a:endParaRPr lang="en-US" altLang="en-US" sz="1100">
              <a:cs typeface="Arial" panose="020B0604020202020204" pitchFamily="34" charset="0"/>
            </a:endParaRPr>
          </a:p>
          <a:p>
            <a:r>
              <a:rPr lang="en-US" altLang="en-US">
                <a:cs typeface="Arial" panose="020B0604020202020204" pitchFamily="34" charset="0"/>
              </a:rPr>
              <a:t>Call </a:t>
            </a:r>
          </a:p>
          <a:p>
            <a:pPr marL="457200" lvl="1" indent="0">
              <a:buFont typeface="Arial"/>
              <a:buNone/>
            </a:pPr>
            <a:r>
              <a:rPr lang="en-US" altLang="en-US">
                <a:cs typeface="Arial" panose="020B0604020202020204" pitchFamily="34" charset="0"/>
              </a:rPr>
              <a:t>800-772-3300 in CA</a:t>
            </a:r>
          </a:p>
          <a:p>
            <a:pPr marL="457200" lvl="1" indent="0">
              <a:buFont typeface="Arial"/>
              <a:buNone/>
            </a:pPr>
            <a:r>
              <a:rPr lang="en-US" altLang="en-US">
                <a:cs typeface="Arial" panose="020B0604020202020204" pitchFamily="34" charset="0"/>
              </a:rPr>
              <a:t>916-654-5106 outside CA</a:t>
            </a:r>
            <a:endParaRPr lang="en-US" altLang="en-US" sz="1100">
              <a:cs typeface="Arial" panose="020B0604020202020204" pitchFamily="34" charset="0"/>
            </a:endParaRPr>
          </a:p>
          <a:p>
            <a:r>
              <a:rPr lang="en-US" altLang="en-US">
                <a:cs typeface="Arial" panose="020B0604020202020204" pitchFamily="34" charset="0"/>
              </a:rPr>
              <a:t>Email</a:t>
            </a:r>
          </a:p>
          <a:p>
            <a:pPr marL="400050" lvl="1" indent="0">
              <a:buFont typeface="Arial"/>
              <a:buNone/>
            </a:pPr>
            <a:r>
              <a:rPr lang="en-US" altLang="en-US">
                <a:solidFill>
                  <a:schemeClr val="accent1">
                    <a:lumMod val="75000"/>
                  </a:schemeClr>
                </a:solidFill>
                <a:cs typeface="Arial" panose="020B0604020202020204" pitchFamily="34" charset="0"/>
                <a:hlinkClick r:id="rId6"/>
              </a:rPr>
              <a:t>Title24@energy.ca.gov</a:t>
            </a:r>
            <a:endParaRPr lang="en-US" altLang="en-US" dirty="0"/>
          </a:p>
        </p:txBody>
      </p:sp>
      <p:sp>
        <p:nvSpPr>
          <p:cNvPr id="11" name="TextBox 10">
            <a:extLst>
              <a:ext uri="{FF2B5EF4-FFF2-40B4-BE49-F238E27FC236}">
                <a16:creationId xmlns:a16="http://schemas.microsoft.com/office/drawing/2014/main" id="{38021829-22DA-4628-BEB8-61BF2AE62D84}"/>
              </a:ext>
            </a:extLst>
          </p:cNvPr>
          <p:cNvSpPr txBox="1"/>
          <p:nvPr/>
        </p:nvSpPr>
        <p:spPr>
          <a:xfrm>
            <a:off x="586628" y="3415784"/>
            <a:ext cx="6096000" cy="369332"/>
          </a:xfrm>
          <a:prstGeom prst="rect">
            <a:avLst/>
          </a:prstGeom>
          <a:noFill/>
        </p:spPr>
        <p:txBody>
          <a:bodyPr wrap="square">
            <a:spAutoFit/>
          </a:bodyPr>
          <a:lstStyle/>
          <a:p>
            <a:r>
              <a:rPr lang="en-US" altLang="en-US" b="1" dirty="0">
                <a:solidFill>
                  <a:schemeClr val="accent1">
                    <a:lumMod val="50000"/>
                  </a:schemeClr>
                </a:solidFill>
                <a:cs typeface="Arial" panose="020B0604020202020204" pitchFamily="34" charset="0"/>
              </a:rPr>
              <a:t>Energy Code Hotline</a:t>
            </a:r>
            <a:endParaRPr lang="en-US" dirty="0"/>
          </a:p>
        </p:txBody>
      </p:sp>
    </p:spTree>
    <p:extLst>
      <p:ext uri="{BB962C8B-B14F-4D97-AF65-F5344CB8AC3E}">
        <p14:creationId xmlns:p14="http://schemas.microsoft.com/office/powerpoint/2010/main" val="4163242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accent1">
                    <a:lumMod val="50000"/>
                  </a:schemeClr>
                </a:solidFill>
              </a:rPr>
              <a:t>Thank you</a:t>
            </a:r>
          </a:p>
        </p:txBody>
      </p:sp>
    </p:spTree>
    <p:extLst>
      <p:ext uri="{BB962C8B-B14F-4D97-AF65-F5344CB8AC3E}">
        <p14:creationId xmlns:p14="http://schemas.microsoft.com/office/powerpoint/2010/main" val="369754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BE59C4-BD32-42EF-8F5F-F87E0903CAF7}"/>
              </a:ext>
            </a:extLst>
          </p:cNvPr>
          <p:cNvSpPr>
            <a:spLocks noGrp="1"/>
          </p:cNvSpPr>
          <p:nvPr>
            <p:ph type="title"/>
          </p:nvPr>
        </p:nvSpPr>
        <p:spPr/>
        <p:txBody>
          <a:bodyPr/>
          <a:lstStyle/>
          <a:p>
            <a:r>
              <a:rPr lang="en-US" sz="3200" dirty="0"/>
              <a:t>Authority</a:t>
            </a:r>
            <a:r>
              <a:rPr lang="en-US" dirty="0"/>
              <a:t> </a:t>
            </a:r>
            <a:r>
              <a:rPr lang="en-US" sz="3200" dirty="0"/>
              <a:t>and Process</a:t>
            </a: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04505685-638A-4441-95A3-26486BD6D0C8}"/>
              </a:ext>
            </a:extLst>
          </p:cNvPr>
          <p:cNvSpPr>
            <a:spLocks noGrp="1"/>
          </p:cNvSpPr>
          <p:nvPr>
            <p:ph sz="half" idx="1"/>
          </p:nvPr>
        </p:nvSpPr>
        <p:spPr/>
        <p:txBody>
          <a:bodyPr>
            <a:normAutofit/>
          </a:bodyPr>
          <a:lstStyle/>
          <a:p>
            <a:r>
              <a:rPr lang="en-US" dirty="0"/>
              <a:t>Public Resources Code (PRC 25402): Reduction of wasteful, uneconomic, inefficient, or unnecessary consumption of energy</a:t>
            </a:r>
          </a:p>
          <a:p>
            <a:pPr lvl="1"/>
            <a:r>
              <a:rPr lang="en-US" dirty="0"/>
              <a:t>Warren Alquist Act Signed into law in 1974</a:t>
            </a:r>
          </a:p>
          <a:p>
            <a:pPr lvl="1"/>
            <a:r>
              <a:rPr lang="en-US" dirty="0"/>
              <a:t>Mandates updated Building Efficiency Standards and requires the building departments to enforce them through the permit process</a:t>
            </a:r>
          </a:p>
        </p:txBody>
      </p:sp>
      <p:pic>
        <p:nvPicPr>
          <p:cNvPr id="7" name="Content Placeholder 6" descr="This is an image of the cover page of the Warren Alquist Act.">
            <a:extLst>
              <a:ext uri="{FF2B5EF4-FFF2-40B4-BE49-F238E27FC236}">
                <a16:creationId xmlns:a16="http://schemas.microsoft.com/office/drawing/2014/main" id="{FA6DFF00-0EB4-440D-8378-E64B19A2ABDB}"/>
              </a:ext>
            </a:extLst>
          </p:cNvPr>
          <p:cNvPicPr>
            <a:picLocks noGrp="1" noChangeAspect="1"/>
          </p:cNvPicPr>
          <p:nvPr>
            <p:ph sz="half" idx="2"/>
          </p:nvPr>
        </p:nvPicPr>
        <p:blipFill>
          <a:blip r:embed="rId3"/>
          <a:stretch>
            <a:fillRect/>
          </a:stretch>
        </p:blipFill>
        <p:spPr>
          <a:xfrm>
            <a:off x="6172200" y="1892919"/>
            <a:ext cx="5181600" cy="4216749"/>
          </a:xfrm>
          <a:ln>
            <a:solidFill>
              <a:schemeClr val="accent1"/>
            </a:solidFill>
          </a:ln>
        </p:spPr>
      </p:pic>
      <p:sp>
        <p:nvSpPr>
          <p:cNvPr id="3" name="Text Placeholder 2">
            <a:extLst>
              <a:ext uri="{FF2B5EF4-FFF2-40B4-BE49-F238E27FC236}">
                <a16:creationId xmlns:a16="http://schemas.microsoft.com/office/drawing/2014/main" id="{A3234500-32E3-4485-AD40-764A7F878BB1}"/>
              </a:ext>
            </a:extLst>
          </p:cNvPr>
          <p:cNvSpPr>
            <a:spLocks noGrp="1"/>
          </p:cNvSpPr>
          <p:nvPr>
            <p:ph type="body" sz="quarter" idx="13"/>
          </p:nvPr>
        </p:nvSpPr>
        <p:spPr>
          <a:xfrm>
            <a:off x="6172200" y="6136325"/>
            <a:ext cx="5181600" cy="285750"/>
          </a:xfrm>
        </p:spPr>
        <p:txBody>
          <a:bodyPr>
            <a:normAutofit fontScale="70000" lnSpcReduction="20000"/>
          </a:bodyPr>
          <a:lstStyle/>
          <a:p>
            <a:pPr marL="0" indent="0">
              <a:buNone/>
            </a:pPr>
            <a:r>
              <a:rPr lang="en-US" dirty="0"/>
              <a:t>Source: California Energy Commission</a:t>
            </a:r>
          </a:p>
        </p:txBody>
      </p:sp>
    </p:spTree>
    <p:extLst>
      <p:ext uri="{BB962C8B-B14F-4D97-AF65-F5344CB8AC3E}">
        <p14:creationId xmlns:p14="http://schemas.microsoft.com/office/powerpoint/2010/main" val="164486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822" y="237067"/>
            <a:ext cx="10360056" cy="847150"/>
          </a:xfrm>
        </p:spPr>
        <p:txBody>
          <a:bodyPr>
            <a:normAutofit/>
          </a:bodyPr>
          <a:lstStyle/>
          <a:p>
            <a:r>
              <a:rPr lang="en-US" sz="3200" b="1" dirty="0">
                <a:latin typeface="Arial Black" panose="020B0A04020102020204" pitchFamily="34" charset="0"/>
                <a:ea typeface="Tahoma" panose="020B0604030504040204" pitchFamily="34" charset="0"/>
                <a:cs typeface="Tahoma" panose="020B0604030504040204" pitchFamily="34" charset="0"/>
              </a:rPr>
              <a:t>Goals of the California Energy Code</a:t>
            </a:r>
          </a:p>
        </p:txBody>
      </p:sp>
      <p:sp>
        <p:nvSpPr>
          <p:cNvPr id="6" name="Slide Number Placeholder 5">
            <a:extLst>
              <a:ext uri="{FF2B5EF4-FFF2-40B4-BE49-F238E27FC236}">
                <a16:creationId xmlns:a16="http://schemas.microsoft.com/office/drawing/2014/main" id="{8B984025-C63A-4C3E-A8C0-8AF560A52670}"/>
              </a:ext>
            </a:extLst>
          </p:cNvPr>
          <p:cNvSpPr>
            <a:spLocks noGrp="1"/>
          </p:cNvSpPr>
          <p:nvPr>
            <p:ph type="sldNum" sz="quarter" idx="12"/>
          </p:nvPr>
        </p:nvSpPr>
        <p:spPr>
          <a:xfrm>
            <a:off x="11442035" y="6438369"/>
            <a:ext cx="43657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Content Placeholder 2">
            <a:extLst>
              <a:ext uri="{FF2B5EF4-FFF2-40B4-BE49-F238E27FC236}">
                <a16:creationId xmlns:a16="http://schemas.microsoft.com/office/drawing/2014/main" id="{95037B3C-E14E-4B00-BCCB-DEC14AD0D9EE}"/>
              </a:ext>
            </a:extLst>
          </p:cNvPr>
          <p:cNvSpPr txBox="1">
            <a:spLocks/>
          </p:cNvSpPr>
          <p:nvPr/>
        </p:nvSpPr>
        <p:spPr>
          <a:xfrm>
            <a:off x="838200" y="1814993"/>
            <a:ext cx="10756392" cy="3648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Increase building energy efficiency cost-effectively</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Contribute to the state's GHG reduction goals</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Enable pathways for all-electric buildings</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Reduce residential building impacts on the electricity grid</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Promote demand flexibility and self-utilization of PV generation</a:t>
            </a:r>
          </a:p>
          <a:p>
            <a:pPr marL="457200" marR="0" lvl="0" indent="-4572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US" sz="2800" b="0" i="0" u="none" strike="noStrike" kern="1200" cap="none" spc="0" normalizeH="0" baseline="0" noProof="0" dirty="0">
                <a:ln>
                  <a:noFill/>
                </a:ln>
                <a:solidFill>
                  <a:srgbClr val="4472C4">
                    <a:lumMod val="50000"/>
                  </a:srgbClr>
                </a:solidFill>
                <a:effectLst/>
                <a:uLnTx/>
                <a:uFillTx/>
                <a:latin typeface="Arial" panose="020B0604020202020204"/>
                <a:ea typeface="Tahoma" panose="020B0604030504040204" pitchFamily="34" charset="0"/>
                <a:cs typeface="Arial" panose="020B0604020202020204" pitchFamily="34" charset="0"/>
              </a:rPr>
              <a:t>Provide tools for local government reach codes</a:t>
            </a:r>
          </a:p>
        </p:txBody>
      </p:sp>
    </p:spTree>
    <p:extLst>
      <p:ext uri="{BB962C8B-B14F-4D97-AF65-F5344CB8AC3E}">
        <p14:creationId xmlns:p14="http://schemas.microsoft.com/office/powerpoint/2010/main" val="183698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104014-55D0-46EF-9578-2B61575F44D6}"/>
              </a:ext>
            </a:extLst>
          </p:cNvPr>
          <p:cNvSpPr>
            <a:spLocks noGrp="1"/>
          </p:cNvSpPr>
          <p:nvPr>
            <p:ph idx="1"/>
          </p:nvPr>
        </p:nvSpPr>
        <p:spPr>
          <a:xfrm>
            <a:off x="595150" y="1454670"/>
            <a:ext cx="5814886" cy="5008563"/>
          </a:xfrm>
        </p:spPr>
        <p:txBody>
          <a:bodyPr vert="horz" lIns="91440" tIns="45720" rIns="91440" bIns="45720" rtlCol="0" anchor="t">
            <a:noAutofit/>
          </a:bodyPr>
          <a:lstStyle/>
          <a:p>
            <a:pPr marL="0" indent="0">
              <a:buNone/>
            </a:pPr>
            <a:r>
              <a:rPr lang="en-US" sz="3200" b="1" dirty="0"/>
              <a:t>Mandates</a:t>
            </a:r>
          </a:p>
          <a:p>
            <a:pPr marL="0" indent="0">
              <a:buNone/>
            </a:pPr>
            <a:r>
              <a:rPr lang="en-US" dirty="0">
                <a:cs typeface="Arial" panose="020B0604020202020204"/>
                <a:hlinkClick r:id="rId3"/>
              </a:rPr>
              <a:t>Warren-Alquist Act</a:t>
            </a:r>
            <a:endParaRPr lang="en-US" dirty="0">
              <a:cs typeface="Arial" panose="020B0604020202020204"/>
            </a:endParaRPr>
          </a:p>
          <a:p>
            <a:pPr marL="342900" indent="-342900">
              <a:buFont typeface="Arial,Sans-Serif" panose="020B0604020202020204" pitchFamily="34" charset="0"/>
              <a:buChar char="•"/>
            </a:pPr>
            <a:r>
              <a:rPr lang="en-US" dirty="0">
                <a:ea typeface="+mn-lt"/>
                <a:cs typeface="+mn-lt"/>
              </a:rPr>
              <a:t>Energy</a:t>
            </a:r>
            <a:r>
              <a:rPr lang="en-US" dirty="0">
                <a:cs typeface="Arial" panose="020B0604020202020204"/>
              </a:rPr>
              <a:t> Code – Develop and implement CA’s Building Energy Efficiency Standards for newly constructed buildings, additions and alterations (Title 24, Parts 6 &amp; 11)</a:t>
            </a:r>
          </a:p>
          <a:p>
            <a:pPr marL="342900" indent="-342900">
              <a:buFont typeface="Arial,Sans-Serif" panose="020B0604020202020204" pitchFamily="34" charset="0"/>
              <a:buChar char="•"/>
            </a:pPr>
            <a:r>
              <a:rPr lang="en-US" dirty="0">
                <a:ea typeface="+mn-lt"/>
                <a:cs typeface="Arial" panose="020B0604020202020204"/>
              </a:rPr>
              <a:t>CBECCs – Public domain computer program, certification process, manual, sample calculations, pilot project of field testing, and model designs </a:t>
            </a:r>
          </a:p>
          <a:p>
            <a:pPr marL="342900" indent="-342900">
              <a:buFont typeface="Arial,Sans-Serif" panose="020B0604020202020204" pitchFamily="34" charset="0"/>
              <a:buChar char="•"/>
            </a:pPr>
            <a:r>
              <a:rPr lang="en-US" dirty="0">
                <a:ea typeface="+mn-lt"/>
                <a:cs typeface="Arial" panose="020B0604020202020204"/>
              </a:rPr>
              <a:t>Technical Assistance Program</a:t>
            </a:r>
          </a:p>
        </p:txBody>
      </p:sp>
      <p:sp>
        <p:nvSpPr>
          <p:cNvPr id="11" name="Content Placeholder 2">
            <a:extLst>
              <a:ext uri="{FF2B5EF4-FFF2-40B4-BE49-F238E27FC236}">
                <a16:creationId xmlns:a16="http://schemas.microsoft.com/office/drawing/2014/main" id="{3C812F8E-FD6D-4134-AC22-0E4638B5977B}"/>
              </a:ext>
            </a:extLst>
          </p:cNvPr>
          <p:cNvSpPr txBox="1">
            <a:spLocks/>
          </p:cNvSpPr>
          <p:nvPr/>
        </p:nvSpPr>
        <p:spPr>
          <a:xfrm>
            <a:off x="6667928" y="1393946"/>
            <a:ext cx="5282023" cy="48006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b="1" dirty="0"/>
              <a:t>Responsibilities</a:t>
            </a:r>
          </a:p>
          <a:p>
            <a:pPr marL="342900" indent="-342900">
              <a:buFont typeface="Arial,Sans-Serif" panose="020B0604020202020204" pitchFamily="34" charset="0"/>
              <a:buChar char="•"/>
            </a:pPr>
            <a:r>
              <a:rPr lang="en-US" dirty="0"/>
              <a:t>Facilitate the fair public process to update and adopt the Energy Code</a:t>
            </a:r>
          </a:p>
          <a:p>
            <a:pPr marL="342900" indent="-342900">
              <a:buFont typeface="Arial,Sans-Serif" panose="020B0604020202020204" pitchFamily="34" charset="0"/>
              <a:buChar char="•"/>
            </a:pPr>
            <a:r>
              <a:rPr lang="en-US" dirty="0"/>
              <a:t>Navigate rulemaking and CEQA processes in alignment with CA’s Administrative Procedures Act</a:t>
            </a:r>
          </a:p>
          <a:p>
            <a:pPr marL="342900" indent="-342900">
              <a:buFont typeface="Arial,Sans-Serif" panose="020B0604020202020204" pitchFamily="34" charset="0"/>
              <a:buChar char="•"/>
            </a:pPr>
            <a:r>
              <a:rPr lang="en-US" dirty="0"/>
              <a:t>Coordinate and provide education &amp; outreach to a spectrum of stakeholders and sister agencies </a:t>
            </a:r>
          </a:p>
          <a:p>
            <a:pPr marL="342900" indent="-342900">
              <a:buFont typeface="Arial,Sans-Serif" panose="020B0604020202020204" pitchFamily="34" charset="0"/>
              <a:buChar char="•"/>
            </a:pPr>
            <a:r>
              <a:rPr lang="en-US" dirty="0"/>
              <a:t>Contribute to forward-planning documents related to building decarbonization</a:t>
            </a:r>
            <a:endParaRPr lang="en-US" sz="3200" dirty="0">
              <a:cs typeface="Arial" panose="020B0604020202020204"/>
            </a:endParaRPr>
          </a:p>
        </p:txBody>
      </p:sp>
      <p:sp>
        <p:nvSpPr>
          <p:cNvPr id="9" name="Title 1">
            <a:extLst>
              <a:ext uri="{FF2B5EF4-FFF2-40B4-BE49-F238E27FC236}">
                <a16:creationId xmlns:a16="http://schemas.microsoft.com/office/drawing/2014/main" id="{CD090205-0272-419F-B674-452F8E11022E}"/>
              </a:ext>
            </a:extLst>
          </p:cNvPr>
          <p:cNvSpPr>
            <a:spLocks noGrp="1" noChangeArrowheads="1"/>
          </p:cNvSpPr>
          <p:nvPr>
            <p:ph type="title"/>
          </p:nvPr>
        </p:nvSpPr>
        <p:spPr>
          <a:xfrm>
            <a:off x="1399822" y="0"/>
            <a:ext cx="9953978" cy="1275907"/>
          </a:xfrm>
        </p:spPr>
        <p:txBody>
          <a:bodyPr>
            <a:normAutofit/>
          </a:bodyPr>
          <a:lstStyle/>
          <a:p>
            <a:pPr algn="l"/>
            <a:r>
              <a:rPr lang="en-US" altLang="en-US" sz="3200" b="1" dirty="0">
                <a:solidFill>
                  <a:schemeClr val="accent1">
                    <a:lumMod val="50000"/>
                  </a:schemeClr>
                </a:solidFill>
                <a:cs typeface="Arial" panose="020B0604020202020204" pitchFamily="34" charset="0"/>
              </a:rPr>
              <a:t>Building</a:t>
            </a:r>
            <a:r>
              <a:rPr lang="en-US" altLang="en-US" b="1" dirty="0">
                <a:solidFill>
                  <a:schemeClr val="accent1">
                    <a:lumMod val="50000"/>
                  </a:schemeClr>
                </a:solidFill>
                <a:cs typeface="Arial" panose="020B0604020202020204" pitchFamily="34" charset="0"/>
              </a:rPr>
              <a:t> </a:t>
            </a:r>
            <a:r>
              <a:rPr lang="en-US" altLang="en-US" sz="3200" b="1" dirty="0">
                <a:solidFill>
                  <a:schemeClr val="accent1">
                    <a:lumMod val="50000"/>
                  </a:schemeClr>
                </a:solidFill>
                <a:cs typeface="Arial" panose="020B0604020202020204" pitchFamily="34" charset="0"/>
              </a:rPr>
              <a:t>Standards Office</a:t>
            </a:r>
          </a:p>
        </p:txBody>
      </p:sp>
    </p:spTree>
    <p:extLst>
      <p:ext uri="{BB962C8B-B14F-4D97-AF65-F5344CB8AC3E}">
        <p14:creationId xmlns:p14="http://schemas.microsoft.com/office/powerpoint/2010/main" val="31585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13722-8DE2-43A9-B6D9-518720219A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9487" y="1490383"/>
            <a:ext cx="3338013" cy="4351338"/>
          </a:xfrm>
          <a:prstGeom prst="rect">
            <a:avLst/>
          </a:prstGeom>
          <a:ln w="38100">
            <a:solidFill>
              <a:schemeClr val="accent1">
                <a:lumMod val="50000"/>
              </a:schemeClr>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65EEF1B0-6A0D-47E5-8BF4-205E7C0368E5}"/>
              </a:ext>
            </a:extLst>
          </p:cNvPr>
          <p:cNvSpPr>
            <a:spLocks noGrp="1" noChangeArrowheads="1"/>
          </p:cNvSpPr>
          <p:nvPr>
            <p:ph type="title"/>
          </p:nvPr>
        </p:nvSpPr>
        <p:spPr>
          <a:xfrm>
            <a:off x="1399822" y="0"/>
            <a:ext cx="9953978" cy="1275907"/>
          </a:xfrm>
        </p:spPr>
        <p:txBody>
          <a:bodyPr>
            <a:normAutofit/>
          </a:bodyPr>
          <a:lstStyle/>
          <a:p>
            <a:pPr algn="l"/>
            <a:r>
              <a:rPr lang="en-US" altLang="en-US" sz="3200" b="1" dirty="0">
                <a:cs typeface="Arial" panose="020B0604020202020204" pitchFamily="34" charset="0"/>
              </a:rPr>
              <a:t>2022 Energy Code Adopted!</a:t>
            </a:r>
            <a:endParaRPr lang="en-US" altLang="en-US" sz="3200" b="1" dirty="0">
              <a:solidFill>
                <a:schemeClr val="accent1">
                  <a:lumMod val="50000"/>
                </a:schemeClr>
              </a:solidFill>
              <a:cs typeface="Arial" panose="020B0604020202020204" pitchFamily="34" charset="0"/>
            </a:endParaRPr>
          </a:p>
        </p:txBody>
      </p:sp>
      <p:pic>
        <p:nvPicPr>
          <p:cNvPr id="2" name="Picture 1">
            <a:extLst>
              <a:ext uri="{FF2B5EF4-FFF2-40B4-BE49-F238E27FC236}">
                <a16:creationId xmlns:a16="http://schemas.microsoft.com/office/drawing/2014/main" id="{8251A237-42AD-4501-A530-A9A2AF0D41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9462" y="1759550"/>
            <a:ext cx="3338013" cy="4351338"/>
          </a:xfrm>
          <a:prstGeom prst="rect">
            <a:avLst/>
          </a:prstGeom>
          <a:ln w="38100">
            <a:solidFill>
              <a:schemeClr val="accent1">
                <a:lumMod val="50000"/>
              </a:schemeClr>
            </a:solidFill>
          </a:ln>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2A520A13-BE19-48F2-92AE-D175B6F6B139}"/>
              </a:ext>
            </a:extLst>
          </p:cNvPr>
          <p:cNvSpPr txBox="1">
            <a:spLocks/>
          </p:cNvSpPr>
          <p:nvPr/>
        </p:nvSpPr>
        <p:spPr>
          <a:xfrm>
            <a:off x="444500" y="2028216"/>
            <a:ext cx="5343879" cy="3275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lnSpc>
                <a:spcPct val="100000"/>
              </a:lnSpc>
            </a:pPr>
            <a:r>
              <a:rPr lang="en-US" sz="2800" dirty="0"/>
              <a:t>Adopted August 11</a:t>
            </a:r>
            <a:r>
              <a:rPr lang="en-US" sz="2800" baseline="30000" dirty="0"/>
              <a:t>th</a:t>
            </a:r>
            <a:r>
              <a:rPr lang="en-US" sz="2800" dirty="0"/>
              <a:t>, 2021</a:t>
            </a:r>
          </a:p>
          <a:p>
            <a:pPr lvl="1" fontAlgn="base">
              <a:lnSpc>
                <a:spcPct val="100000"/>
              </a:lnSpc>
            </a:pPr>
            <a:r>
              <a:rPr lang="en-US" sz="2800" dirty="0"/>
              <a:t>Parts 1 and 6</a:t>
            </a:r>
          </a:p>
          <a:p>
            <a:pPr lvl="1" fontAlgn="base">
              <a:lnSpc>
                <a:spcPct val="100000"/>
              </a:lnSpc>
            </a:pPr>
            <a:r>
              <a:rPr lang="en-US" sz="2800" dirty="0"/>
              <a:t>January 1, 2023 effective date</a:t>
            </a:r>
          </a:p>
          <a:p>
            <a:pPr lvl="1" fontAlgn="base">
              <a:lnSpc>
                <a:spcPct val="100000"/>
              </a:lnSpc>
            </a:pPr>
            <a:r>
              <a:rPr lang="en-US" sz="2800" dirty="0"/>
              <a:t>All docs </a:t>
            </a:r>
            <a:r>
              <a:rPr lang="en-US" sz="2800" dirty="0">
                <a:hlinkClick r:id="rId5"/>
              </a:rPr>
              <a:t>online</a:t>
            </a:r>
            <a:endParaRPr lang="en-US" sz="2800" dirty="0"/>
          </a:p>
          <a:p>
            <a:pPr lvl="1" fontAlgn="base">
              <a:lnSpc>
                <a:spcPct val="100000"/>
              </a:lnSpc>
            </a:pPr>
            <a:r>
              <a:rPr lang="en-US" sz="2800" dirty="0"/>
              <a:t>Final versions posted</a:t>
            </a:r>
          </a:p>
        </p:txBody>
      </p:sp>
      <p:pic>
        <p:nvPicPr>
          <p:cNvPr id="6" name="Picture 5">
            <a:extLst>
              <a:ext uri="{FF2B5EF4-FFF2-40B4-BE49-F238E27FC236}">
                <a16:creationId xmlns:a16="http://schemas.microsoft.com/office/drawing/2014/main" id="{4E527BA2-097D-4F5C-AF5B-1E91B20D46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29437" y="2028216"/>
            <a:ext cx="3338013" cy="4351338"/>
          </a:xfrm>
          <a:prstGeom prst="rect">
            <a:avLst/>
          </a:prstGeom>
          <a:ln w="38100">
            <a:solidFill>
              <a:schemeClr val="accent1">
                <a:lumMod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5977174-80F2-3E60-18E7-2EF7583A21C7}"/>
              </a:ext>
            </a:extLst>
          </p:cNvPr>
          <p:cNvPicPr>
            <a:picLocks noChangeAspect="1"/>
          </p:cNvPicPr>
          <p:nvPr/>
        </p:nvPicPr>
        <p:blipFill>
          <a:blip r:embed="rId7"/>
          <a:stretch>
            <a:fillRect/>
          </a:stretch>
        </p:blipFill>
        <p:spPr>
          <a:xfrm>
            <a:off x="1610434" y="4941947"/>
            <a:ext cx="3228978" cy="1523103"/>
          </a:xfrm>
          <a:prstGeom prst="rect">
            <a:avLst/>
          </a:prstGeom>
        </p:spPr>
      </p:pic>
    </p:spTree>
    <p:extLst>
      <p:ext uri="{BB962C8B-B14F-4D97-AF65-F5344CB8AC3E}">
        <p14:creationId xmlns:p14="http://schemas.microsoft.com/office/powerpoint/2010/main" val="371621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EEF1B0-6A0D-47E5-8BF4-205E7C0368E5}"/>
              </a:ext>
            </a:extLst>
          </p:cNvPr>
          <p:cNvSpPr>
            <a:spLocks noGrp="1" noChangeArrowheads="1"/>
          </p:cNvSpPr>
          <p:nvPr>
            <p:ph type="title"/>
          </p:nvPr>
        </p:nvSpPr>
        <p:spPr>
          <a:xfrm>
            <a:off x="447321" y="0"/>
            <a:ext cx="9953978" cy="1275907"/>
          </a:xfrm>
        </p:spPr>
        <p:txBody>
          <a:bodyPr>
            <a:normAutofit/>
          </a:bodyPr>
          <a:lstStyle/>
          <a:p>
            <a:pPr algn="l"/>
            <a:r>
              <a:rPr lang="en-US" altLang="en-US" sz="3200" b="1" dirty="0">
                <a:cs typeface="Arial" panose="020B0604020202020204" pitchFamily="34" charset="0"/>
              </a:rPr>
              <a:t>Energy Code Benefits</a:t>
            </a:r>
            <a:endParaRPr lang="en-US" altLang="en-US" sz="3200" b="1" dirty="0">
              <a:solidFill>
                <a:schemeClr val="accent1">
                  <a:lumMod val="50000"/>
                </a:schemeClr>
              </a:solidFill>
              <a:cs typeface="Arial" panose="020B0604020202020204" pitchFamily="34" charset="0"/>
            </a:endParaRPr>
          </a:p>
        </p:txBody>
      </p:sp>
      <p:sp>
        <p:nvSpPr>
          <p:cNvPr id="7" name="Content Placeholder 2">
            <a:extLst>
              <a:ext uri="{FF2B5EF4-FFF2-40B4-BE49-F238E27FC236}">
                <a16:creationId xmlns:a16="http://schemas.microsoft.com/office/drawing/2014/main" id="{2AC6CD31-5CC2-4514-9C44-2F5B38FC5A75}"/>
              </a:ext>
            </a:extLst>
          </p:cNvPr>
          <p:cNvSpPr>
            <a:spLocks noGrp="1"/>
          </p:cNvSpPr>
          <p:nvPr>
            <p:ph idx="1"/>
          </p:nvPr>
        </p:nvSpPr>
        <p:spPr>
          <a:xfrm>
            <a:off x="447321" y="2050237"/>
            <a:ext cx="9253605" cy="2757526"/>
          </a:xfrm>
        </p:spPr>
        <p:txBody>
          <a:bodyPr>
            <a:noAutofit/>
          </a:bodyPr>
          <a:lstStyle/>
          <a:p>
            <a:pPr fontAlgn="base">
              <a:lnSpc>
                <a:spcPct val="100000"/>
              </a:lnSpc>
            </a:pPr>
            <a:r>
              <a:rPr lang="en-US" sz="2800" dirty="0"/>
              <a:t>Saves money on utility bills​</a:t>
            </a:r>
          </a:p>
          <a:p>
            <a:pPr fontAlgn="base">
              <a:lnSpc>
                <a:spcPct val="100000"/>
              </a:lnSpc>
            </a:pPr>
            <a:r>
              <a:rPr lang="en-US" sz="2800" dirty="0"/>
              <a:t>Improves consumer protection</a:t>
            </a:r>
          </a:p>
          <a:p>
            <a:pPr fontAlgn="base">
              <a:lnSpc>
                <a:spcPct val="100000"/>
              </a:lnSpc>
            </a:pPr>
            <a:r>
              <a:rPr lang="en-US" sz="2800" dirty="0"/>
              <a:t>Supports climate action​ at least-cost</a:t>
            </a:r>
          </a:p>
          <a:p>
            <a:pPr fontAlgn="base">
              <a:lnSpc>
                <a:spcPct val="100000"/>
              </a:lnSpc>
            </a:pPr>
            <a:r>
              <a:rPr lang="en-US" sz="2800" dirty="0"/>
              <a:t>Enables load flexibility and a cleaner grid​</a:t>
            </a:r>
          </a:p>
          <a:p>
            <a:pPr fontAlgn="base">
              <a:lnSpc>
                <a:spcPct val="100000"/>
              </a:lnSpc>
            </a:pPr>
            <a:r>
              <a:rPr lang="en-US" sz="2800" dirty="0"/>
              <a:t>Provides compliance flexibility</a:t>
            </a:r>
          </a:p>
        </p:txBody>
      </p:sp>
      <p:sp>
        <p:nvSpPr>
          <p:cNvPr id="4" name="Slide Number Placeholder 4">
            <a:extLst>
              <a:ext uri="{FF2B5EF4-FFF2-40B4-BE49-F238E27FC236}">
                <a16:creationId xmlns:a16="http://schemas.microsoft.com/office/drawing/2014/main" id="{25571E50-797D-493D-A5DE-0BAFDC981709}"/>
              </a:ext>
            </a:extLst>
          </p:cNvPr>
          <p:cNvSpPr>
            <a:spLocks noGrp="1"/>
          </p:cNvSpPr>
          <p:nvPr>
            <p:ph type="sldNum" sz="quarter" idx="12"/>
          </p:nvPr>
        </p:nvSpPr>
        <p:spPr>
          <a:xfrm>
            <a:off x="8610600" y="6463234"/>
            <a:ext cx="1803400" cy="365125"/>
          </a:xfrm>
        </p:spPr>
        <p:txBody>
          <a:bodyPr/>
          <a:lstStyle/>
          <a:p>
            <a:fld id="{005C4985-ACD0-2B4C-8981-36243250F268}" type="slidenum">
              <a:rPr lang="en-US" smtClean="0">
                <a:solidFill>
                  <a:schemeClr val="accent1">
                    <a:lumMod val="50000"/>
                  </a:schemeClr>
                </a:solidFill>
              </a:rPr>
              <a:t>9</a:t>
            </a:fld>
            <a:endParaRPr lang="en-US" dirty="0">
              <a:solidFill>
                <a:schemeClr val="accent1">
                  <a:lumMod val="50000"/>
                </a:schemeClr>
              </a:solidFill>
            </a:endParaRPr>
          </a:p>
        </p:txBody>
      </p:sp>
    </p:spTree>
    <p:extLst>
      <p:ext uri="{BB962C8B-B14F-4D97-AF65-F5344CB8AC3E}">
        <p14:creationId xmlns:p14="http://schemas.microsoft.com/office/powerpoint/2010/main" val="3172276755"/>
      </p:ext>
    </p:extLst>
  </p:cSld>
  <p:clrMapOvr>
    <a:masterClrMapping/>
  </p:clrMapOvr>
</p:sld>
</file>

<file path=ppt/theme/theme1.xml><?xml version="1.0" encoding="utf-8"?>
<a:theme xmlns:a="http://schemas.openxmlformats.org/drawingml/2006/main" name="CEC Feb 2020">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 Feb 2020" id="{0B7FDF34-9D1F-4085-B2EC-DEA9EDC05AA4}" vid="{1A402022-1809-4758-8E33-10307DEEA7F2}"/>
    </a:ext>
  </a:extLst>
</a:theme>
</file>

<file path=ppt/theme/theme10.xml><?xml version="1.0" encoding="utf-8"?>
<a:theme xmlns:a="http://schemas.openxmlformats.org/drawingml/2006/main" name="1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1.xml><?xml version="1.0" encoding="utf-8"?>
<a:theme xmlns:a="http://schemas.openxmlformats.org/drawingml/2006/main" name="ThemeCEC Feb2020">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CEC Feb2020" id="{2749FBEC-BFBA-4D25-9D81-56A7146F5A1C}" vid="{E40E00C7-79A4-45AE-B6E0-50B0165E72A4}"/>
    </a:ext>
  </a:extLst>
</a:theme>
</file>

<file path=ppt/theme/theme12.xml><?xml version="1.0" encoding="utf-8"?>
<a:theme xmlns:a="http://schemas.openxmlformats.org/drawingml/2006/main" name="7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3.xml><?xml version="1.0" encoding="utf-8"?>
<a:theme xmlns:a="http://schemas.openxmlformats.org/drawingml/2006/main" name="3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3.xml><?xml version="1.0" encoding="utf-8"?>
<a:theme xmlns:a="http://schemas.openxmlformats.org/drawingml/2006/main" name="3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4.xml><?xml version="1.0" encoding="utf-8"?>
<a:theme xmlns:a="http://schemas.openxmlformats.org/drawingml/2006/main" name="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5.xml><?xml version="1.0" encoding="utf-8"?>
<a:theme xmlns:a="http://schemas.openxmlformats.org/drawingml/2006/main" name="Tit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B8AAD638-0C9A-074A-A1F5-9C25FAF37ABD}"/>
    </a:ext>
  </a:extLst>
</a:theme>
</file>

<file path=ppt/theme/theme6.xml><?xml version="1.0" encoding="utf-8"?>
<a:theme xmlns:a="http://schemas.openxmlformats.org/drawingml/2006/main" name="1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7.xml><?xml version="1.0" encoding="utf-8"?>
<a:theme xmlns:a="http://schemas.openxmlformats.org/drawingml/2006/main" name="4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8.xml><?xml version="1.0" encoding="utf-8"?>
<a:theme xmlns:a="http://schemas.openxmlformats.org/drawingml/2006/main" name="1_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9.xml><?xml version="1.0" encoding="utf-8"?>
<a:theme xmlns:a="http://schemas.openxmlformats.org/drawingml/2006/main" name="2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ndTime xmlns="785685f2-c2e1-4352-89aa-3faca8eaba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DC9A153AAEEE45BACE06E01F8272AC" ma:contentTypeVersion="12" ma:contentTypeDescription="Create a new document." ma:contentTypeScope="" ma:versionID="29410a4f5ed5a5684308154560551cef">
  <xsd:schema xmlns:xsd="http://www.w3.org/2001/XMLSchema" xmlns:xs="http://www.w3.org/2001/XMLSchema" xmlns:p="http://schemas.microsoft.com/office/2006/metadata/properties" xmlns:ns2="785685f2-c2e1-4352-89aa-3faca8eaba52" xmlns:ns3="5067c814-4b34-462c-a21d-c185ff6548d2" targetNamespace="http://schemas.microsoft.com/office/2006/metadata/properties" ma:root="true" ma:fieldsID="d8407976b84d0b031cea802ed673b158" ns2:_="" ns3:_="">
    <xsd:import namespace="785685f2-c2e1-4352-89aa-3faca8eaba52"/>
    <xsd:import namespace="5067c814-4b34-462c-a21d-c185ff6548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85f2-c2e1-4352-89aa-3faca8eab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DateandTime" ma:index="18" nillable="true" ma:displayName="Date and Time" ma:format="DateTime" ma:internalName="DateandTime">
      <xsd:simpleType>
        <xsd:restriction base="dms:DateTime"/>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67c814-4b34-462c-a21d-c185ff6548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3532A6-9F9A-4D61-895A-A83D776E514C}">
  <ds:schemaRefs>
    <ds:schemaRef ds:uri="785685f2-c2e1-4352-89aa-3faca8eaba52"/>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E87BCB8-0775-4413-BCB0-8D216201B186}">
  <ds:schemaRefs>
    <ds:schemaRef ds:uri="http://schemas.microsoft.com/sharepoint/v3/contenttype/forms"/>
  </ds:schemaRefs>
</ds:datastoreItem>
</file>

<file path=customXml/itemProps3.xml><?xml version="1.0" encoding="utf-8"?>
<ds:datastoreItem xmlns:ds="http://schemas.openxmlformats.org/officeDocument/2006/customXml" ds:itemID="{99603D55-2259-4E3D-9514-94988F42789B}">
  <ds:schemaRefs>
    <ds:schemaRef ds:uri="5067c814-4b34-462c-a21d-c185ff6548d2"/>
    <ds:schemaRef ds:uri="785685f2-c2e1-4352-89aa-3faca8eab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Theme3</Template>
  <TotalTime>5806</TotalTime>
  <Words>6730</Words>
  <Application>Microsoft Office PowerPoint</Application>
  <PresentationFormat>Widescreen</PresentationFormat>
  <Paragraphs>750</Paragraphs>
  <Slides>48</Slides>
  <Notes>40</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48</vt:i4>
      </vt:variant>
    </vt:vector>
  </HeadingPairs>
  <TitlesOfParts>
    <vt:vector size="69" baseType="lpstr">
      <vt:lpstr>Arial</vt:lpstr>
      <vt:lpstr>Arial Black</vt:lpstr>
      <vt:lpstr>Arial,Sans-Serif</vt:lpstr>
      <vt:lpstr>Calibri</vt:lpstr>
      <vt:lpstr>Courier New</vt:lpstr>
      <vt:lpstr>Open Sans</vt:lpstr>
      <vt:lpstr>Tahoma</vt:lpstr>
      <vt:lpstr>Times New Roman</vt:lpstr>
      <vt:lpstr>CEC Feb 2020</vt:lpstr>
      <vt:lpstr>Title/Section</vt:lpstr>
      <vt:lpstr>3_Content</vt:lpstr>
      <vt:lpstr>Content: blank background</vt:lpstr>
      <vt:lpstr>Title</vt:lpstr>
      <vt:lpstr>1_Title/Section</vt:lpstr>
      <vt:lpstr>4_Content</vt:lpstr>
      <vt:lpstr>1_Content: blank background</vt:lpstr>
      <vt:lpstr>2_Title/Section</vt:lpstr>
      <vt:lpstr>1_Content</vt:lpstr>
      <vt:lpstr>ThemeCEC Feb2020</vt:lpstr>
      <vt:lpstr>7_Content</vt:lpstr>
      <vt:lpstr>3_Title/Section</vt:lpstr>
      <vt:lpstr>Southern California ASHRAE –  September Meeting</vt:lpstr>
      <vt:lpstr>2022 Triennial Energy Code Update</vt:lpstr>
      <vt:lpstr>Agenda</vt:lpstr>
      <vt:lpstr>2022 Energy Code Basics</vt:lpstr>
      <vt:lpstr>Authority and Process</vt:lpstr>
      <vt:lpstr>Goals of the California Energy Code</vt:lpstr>
      <vt:lpstr>Building Standards Office</vt:lpstr>
      <vt:lpstr>2022 Energy Code Adopted!</vt:lpstr>
      <vt:lpstr>Energy Code Benefits</vt:lpstr>
      <vt:lpstr>Energy Code Environmental Benefit</vt:lpstr>
      <vt:lpstr>Nonresidential Mechanical Updates</vt:lpstr>
      <vt:lpstr>HVAC Selections</vt:lpstr>
      <vt:lpstr>Heat Pumps</vt:lpstr>
      <vt:lpstr>HVAC Efficiency Mandatory Requirements</vt:lpstr>
      <vt:lpstr>Ventilation Requirements</vt:lpstr>
      <vt:lpstr>Economizer</vt:lpstr>
      <vt:lpstr>Dedicated Outdoor Air Systems </vt:lpstr>
      <vt:lpstr>Dedicated Outdoor Air Systems </vt:lpstr>
      <vt:lpstr>REQUIREMENTS FOR EXHAUST AIR HEAT RECOVERY </vt:lpstr>
      <vt:lpstr>REQUIREMENTS FOR EXHAUST AIR HEAT RECOVERY </vt:lpstr>
      <vt:lpstr>Fan Power Budget</vt:lpstr>
      <vt:lpstr>Fan Power Table 140.4 (a)</vt:lpstr>
      <vt:lpstr>Fan Power Budget for HVAC Alterations  </vt:lpstr>
      <vt:lpstr>Fan Energy Index </vt:lpstr>
      <vt:lpstr>Duct Leakage and Testing </vt:lpstr>
      <vt:lpstr>Boilers</vt:lpstr>
      <vt:lpstr>Federal Equipment Ratings</vt:lpstr>
      <vt:lpstr>Covered Process</vt:lpstr>
      <vt:lpstr>Computer Room Efficiency</vt:lpstr>
      <vt:lpstr>Computer Room Efficiency</vt:lpstr>
      <vt:lpstr>Refrigeration (Warehouse and Commercial)</vt:lpstr>
      <vt:lpstr>Growing Facilities</vt:lpstr>
      <vt:lpstr>Multifamily Restructuring</vt:lpstr>
      <vt:lpstr>Software : CBECC for Compliance</vt:lpstr>
      <vt:lpstr>Software Feature Updates</vt:lpstr>
      <vt:lpstr>Software Feature Updates(cont.)</vt:lpstr>
      <vt:lpstr>Software Feature Updates(cont.)</vt:lpstr>
      <vt:lpstr>Software Feature Updates(cont.)</vt:lpstr>
      <vt:lpstr>Software Links</vt:lpstr>
      <vt:lpstr>Resources</vt:lpstr>
      <vt:lpstr>2022 Energy Code Links</vt:lpstr>
      <vt:lpstr>Online Resource Center</vt:lpstr>
      <vt:lpstr>Blueprint Newsletter</vt:lpstr>
      <vt:lpstr>Stay Connected</vt:lpstr>
      <vt:lpstr>Upcoming CALBEM Workshops</vt:lpstr>
      <vt:lpstr>Energy Code Ace </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Energy Code What's New Overview</dc:title>
  <dc:creator>California Energy Commission</dc:creator>
  <cp:lastModifiedBy>Elyse Johnson</cp:lastModifiedBy>
  <cp:revision>220</cp:revision>
  <cp:lastPrinted>2020-07-08T17:58:32Z</cp:lastPrinted>
  <dcterms:created xsi:type="dcterms:W3CDTF">2017-05-04T20:00:37Z</dcterms:created>
  <dcterms:modified xsi:type="dcterms:W3CDTF">2022-09-13T20:27:50Z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0x01010061DC9A153AAEEE45BACE06E01F8272AC</vt:lpwstr>
  </property>
</Properties>
</file>